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media/image16.jpg" ContentType="image/png"/>
  <Override PartName="/ppt/media/image17.jpg" ContentType="image/png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8"/>
  </p:notesMasterIdLst>
  <p:sldIdLst>
    <p:sldId id="263" r:id="rId2"/>
    <p:sldId id="266" r:id="rId3"/>
    <p:sldId id="347" r:id="rId4"/>
    <p:sldId id="268" r:id="rId5"/>
    <p:sldId id="280" r:id="rId6"/>
    <p:sldId id="282" r:id="rId7"/>
    <p:sldId id="348" r:id="rId8"/>
    <p:sldId id="349" r:id="rId9"/>
    <p:sldId id="271" r:id="rId10"/>
    <p:sldId id="283" r:id="rId11"/>
    <p:sldId id="350" r:id="rId12"/>
    <p:sldId id="355" r:id="rId13"/>
    <p:sldId id="360" r:id="rId14"/>
    <p:sldId id="356" r:id="rId15"/>
    <p:sldId id="357" r:id="rId16"/>
    <p:sldId id="361" r:id="rId17"/>
    <p:sldId id="358" r:id="rId18"/>
    <p:sldId id="362" r:id="rId19"/>
    <p:sldId id="364" r:id="rId20"/>
    <p:sldId id="270" r:id="rId21"/>
    <p:sldId id="359" r:id="rId22"/>
    <p:sldId id="351" r:id="rId23"/>
    <p:sldId id="352" r:id="rId24"/>
    <p:sldId id="354" r:id="rId25"/>
    <p:sldId id="353" r:id="rId26"/>
    <p:sldId id="363" r:id="rId27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ik Roth (mroth3)" initials="MR(" lastIdx="1" clrIdx="0">
    <p:extLst>
      <p:ext uri="{19B8F6BF-5375-455C-9EA6-DF929625EA0E}">
        <p15:presenceInfo xmlns:p15="http://schemas.microsoft.com/office/powerpoint/2012/main" userId="Maik Roth (mroth3)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178B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6228" autoAdjust="0"/>
    <p:restoredTop sz="94660"/>
  </p:normalViewPr>
  <p:slideViewPr>
    <p:cSldViewPr snapToGrid="0">
      <p:cViewPr varScale="1">
        <p:scale>
          <a:sx n="95" d="100"/>
          <a:sy n="95" d="100"/>
        </p:scale>
        <p:origin x="4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4FC8693-BE0E-4274-BB3C-4AC878A36663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ADC364C4-F63A-4623-A662-6910877569B9}">
      <dgm:prSet phldrT="[Text]"/>
      <dgm:spPr/>
      <dgm:t>
        <a:bodyPr/>
        <a:lstStyle/>
        <a:p>
          <a:r>
            <a:rPr lang="de-DE" dirty="0"/>
            <a:t>Zeige gesuchtes Bild</a:t>
          </a:r>
        </a:p>
      </dgm:t>
    </dgm:pt>
    <dgm:pt modelId="{3AFB828F-08AE-4DE4-9E44-EB5101026472}" type="parTrans" cxnId="{225A6BBA-0708-4C90-9A3E-73EFE20F26D9}">
      <dgm:prSet/>
      <dgm:spPr/>
      <dgm:t>
        <a:bodyPr/>
        <a:lstStyle/>
        <a:p>
          <a:endParaRPr lang="de-DE"/>
        </a:p>
      </dgm:t>
    </dgm:pt>
    <dgm:pt modelId="{F0B09DA2-5135-4264-8554-E3971550A12C}" type="sibTrans" cxnId="{225A6BBA-0708-4C90-9A3E-73EFE20F26D9}">
      <dgm:prSet/>
      <dgm:spPr/>
      <dgm:t>
        <a:bodyPr/>
        <a:lstStyle/>
        <a:p>
          <a:endParaRPr lang="de-DE"/>
        </a:p>
      </dgm:t>
    </dgm:pt>
    <dgm:pt modelId="{D91212B8-326D-414E-B2BE-4F3E0F710C07}">
      <dgm:prSet phldrT="[Text]"/>
      <dgm:spPr/>
      <dgm:t>
        <a:bodyPr/>
        <a:lstStyle/>
        <a:p>
          <a:r>
            <a:rPr lang="de-DE" dirty="0"/>
            <a:t>Get gesuchtes Bild mit AVL Baum</a:t>
          </a:r>
        </a:p>
      </dgm:t>
    </dgm:pt>
    <dgm:pt modelId="{525AA2FD-158A-49FB-8E06-E9F8624A932A}" type="parTrans" cxnId="{2B73E45B-7DD6-4281-8657-31E14241AAC2}">
      <dgm:prSet/>
      <dgm:spPr/>
      <dgm:t>
        <a:bodyPr/>
        <a:lstStyle/>
        <a:p>
          <a:endParaRPr lang="de-DE"/>
        </a:p>
      </dgm:t>
    </dgm:pt>
    <dgm:pt modelId="{A94E1A5D-4B28-4D08-AEA0-07FB40ACA284}" type="sibTrans" cxnId="{2B73E45B-7DD6-4281-8657-31E14241AAC2}">
      <dgm:prSet/>
      <dgm:spPr/>
      <dgm:t>
        <a:bodyPr/>
        <a:lstStyle/>
        <a:p>
          <a:endParaRPr lang="de-DE"/>
        </a:p>
      </dgm:t>
    </dgm:pt>
    <dgm:pt modelId="{1F6CFF13-9394-4DCC-9972-C0F428481ADF}">
      <dgm:prSet phldrT="[Text]"/>
      <dgm:spPr/>
      <dgm:t>
        <a:bodyPr/>
        <a:lstStyle/>
        <a:p>
          <a:r>
            <a:rPr lang="de-DE" dirty="0"/>
            <a:t>Get Most </a:t>
          </a:r>
          <a:r>
            <a:rPr lang="de-DE" dirty="0" err="1"/>
            <a:t>Similar</a:t>
          </a:r>
          <a:r>
            <a:rPr lang="de-DE" dirty="0"/>
            <a:t> Bild mit AVL Baum</a:t>
          </a:r>
        </a:p>
      </dgm:t>
    </dgm:pt>
    <dgm:pt modelId="{3CF3BCF3-A054-4BCC-BDBE-90B1B9FC62BB}" type="parTrans" cxnId="{44FEE4A6-89B2-4D42-A46B-A8098FDDF959}">
      <dgm:prSet/>
      <dgm:spPr/>
      <dgm:t>
        <a:bodyPr/>
        <a:lstStyle/>
        <a:p>
          <a:endParaRPr lang="de-DE"/>
        </a:p>
      </dgm:t>
    </dgm:pt>
    <dgm:pt modelId="{85C13BF4-F9B4-44F8-A67E-AF4D75A57E35}" type="sibTrans" cxnId="{44FEE4A6-89B2-4D42-A46B-A8098FDDF959}">
      <dgm:prSet/>
      <dgm:spPr/>
      <dgm:t>
        <a:bodyPr/>
        <a:lstStyle/>
        <a:p>
          <a:endParaRPr lang="de-DE"/>
        </a:p>
      </dgm:t>
    </dgm:pt>
    <dgm:pt modelId="{5591B369-1584-45F9-BE76-0EED03B20379}" type="pres">
      <dgm:prSet presAssocID="{B4FC8693-BE0E-4274-BB3C-4AC878A36663}" presName="Name0" presStyleCnt="0">
        <dgm:presLayoutVars>
          <dgm:dir/>
          <dgm:resizeHandles val="exact"/>
        </dgm:presLayoutVars>
      </dgm:prSet>
      <dgm:spPr/>
    </dgm:pt>
    <dgm:pt modelId="{4ABE0443-9753-4E45-AF15-55C274A0ACBE}" type="pres">
      <dgm:prSet presAssocID="{ADC364C4-F63A-4623-A662-6910877569B9}" presName="node" presStyleLbl="node1" presStyleIdx="0" presStyleCnt="3">
        <dgm:presLayoutVars>
          <dgm:bulletEnabled val="1"/>
        </dgm:presLayoutVars>
      </dgm:prSet>
      <dgm:spPr/>
    </dgm:pt>
    <dgm:pt modelId="{9C04142B-6431-4045-90AD-B56BAC811711}" type="pres">
      <dgm:prSet presAssocID="{F0B09DA2-5135-4264-8554-E3971550A12C}" presName="sibTrans" presStyleLbl="sibTrans2D1" presStyleIdx="0" presStyleCnt="2"/>
      <dgm:spPr/>
    </dgm:pt>
    <dgm:pt modelId="{2348A652-A6A5-4AB8-9BF6-503AB6F80701}" type="pres">
      <dgm:prSet presAssocID="{F0B09DA2-5135-4264-8554-E3971550A12C}" presName="connectorText" presStyleLbl="sibTrans2D1" presStyleIdx="0" presStyleCnt="2"/>
      <dgm:spPr/>
    </dgm:pt>
    <dgm:pt modelId="{FF2269C2-91C0-49DC-8619-77DE79BD862E}" type="pres">
      <dgm:prSet presAssocID="{D91212B8-326D-414E-B2BE-4F3E0F710C07}" presName="node" presStyleLbl="node1" presStyleIdx="1" presStyleCnt="3" custLinFactNeighborY="0">
        <dgm:presLayoutVars>
          <dgm:bulletEnabled val="1"/>
        </dgm:presLayoutVars>
      </dgm:prSet>
      <dgm:spPr/>
    </dgm:pt>
    <dgm:pt modelId="{1477BA9C-5465-4BEA-8D6A-081F3E658BBC}" type="pres">
      <dgm:prSet presAssocID="{A94E1A5D-4B28-4D08-AEA0-07FB40ACA284}" presName="sibTrans" presStyleLbl="sibTrans2D1" presStyleIdx="1" presStyleCnt="2"/>
      <dgm:spPr/>
    </dgm:pt>
    <dgm:pt modelId="{A285A3C9-5085-4871-BF1B-51B4205892B7}" type="pres">
      <dgm:prSet presAssocID="{A94E1A5D-4B28-4D08-AEA0-07FB40ACA284}" presName="connectorText" presStyleLbl="sibTrans2D1" presStyleIdx="1" presStyleCnt="2"/>
      <dgm:spPr/>
    </dgm:pt>
    <dgm:pt modelId="{0040B44A-69A1-4286-9AC7-D01D81F2B9F4}" type="pres">
      <dgm:prSet presAssocID="{1F6CFF13-9394-4DCC-9972-C0F428481ADF}" presName="node" presStyleLbl="node1" presStyleIdx="2" presStyleCnt="3">
        <dgm:presLayoutVars>
          <dgm:bulletEnabled val="1"/>
        </dgm:presLayoutVars>
      </dgm:prSet>
      <dgm:spPr/>
    </dgm:pt>
  </dgm:ptLst>
  <dgm:cxnLst>
    <dgm:cxn modelId="{D1576B0F-922C-45AE-A46D-7BE52FAB2DD4}" type="presOf" srcId="{A94E1A5D-4B28-4D08-AEA0-07FB40ACA284}" destId="{1477BA9C-5465-4BEA-8D6A-081F3E658BBC}" srcOrd="0" destOrd="0" presId="urn:microsoft.com/office/officeart/2005/8/layout/process1"/>
    <dgm:cxn modelId="{22973012-601A-412F-BDA5-F71DF07FF538}" type="presOf" srcId="{A94E1A5D-4B28-4D08-AEA0-07FB40ACA284}" destId="{A285A3C9-5085-4871-BF1B-51B4205892B7}" srcOrd="1" destOrd="0" presId="urn:microsoft.com/office/officeart/2005/8/layout/process1"/>
    <dgm:cxn modelId="{B6401440-A684-460C-8FA1-B18988A900CC}" type="presOf" srcId="{F0B09DA2-5135-4264-8554-E3971550A12C}" destId="{9C04142B-6431-4045-90AD-B56BAC811711}" srcOrd="0" destOrd="0" presId="urn:microsoft.com/office/officeart/2005/8/layout/process1"/>
    <dgm:cxn modelId="{2B73E45B-7DD6-4281-8657-31E14241AAC2}" srcId="{B4FC8693-BE0E-4274-BB3C-4AC878A36663}" destId="{D91212B8-326D-414E-B2BE-4F3E0F710C07}" srcOrd="1" destOrd="0" parTransId="{525AA2FD-158A-49FB-8E06-E9F8624A932A}" sibTransId="{A94E1A5D-4B28-4D08-AEA0-07FB40ACA284}"/>
    <dgm:cxn modelId="{A0EF3D42-3F81-42C0-BDD3-4A19AFFE06C7}" type="presOf" srcId="{1F6CFF13-9394-4DCC-9972-C0F428481ADF}" destId="{0040B44A-69A1-4286-9AC7-D01D81F2B9F4}" srcOrd="0" destOrd="0" presId="urn:microsoft.com/office/officeart/2005/8/layout/process1"/>
    <dgm:cxn modelId="{6235B757-8C9C-4A78-AC89-45FC7EB9D615}" type="presOf" srcId="{B4FC8693-BE0E-4274-BB3C-4AC878A36663}" destId="{5591B369-1584-45F9-BE76-0EED03B20379}" srcOrd="0" destOrd="0" presId="urn:microsoft.com/office/officeart/2005/8/layout/process1"/>
    <dgm:cxn modelId="{43AD1B88-B624-4AD5-BE0A-401339D476AE}" type="presOf" srcId="{D91212B8-326D-414E-B2BE-4F3E0F710C07}" destId="{FF2269C2-91C0-49DC-8619-77DE79BD862E}" srcOrd="0" destOrd="0" presId="urn:microsoft.com/office/officeart/2005/8/layout/process1"/>
    <dgm:cxn modelId="{5F1C1D8B-9A9B-45D1-9E21-1C0B5DEE74E8}" type="presOf" srcId="{ADC364C4-F63A-4623-A662-6910877569B9}" destId="{4ABE0443-9753-4E45-AF15-55C274A0ACBE}" srcOrd="0" destOrd="0" presId="urn:microsoft.com/office/officeart/2005/8/layout/process1"/>
    <dgm:cxn modelId="{44FEE4A6-89B2-4D42-A46B-A8098FDDF959}" srcId="{B4FC8693-BE0E-4274-BB3C-4AC878A36663}" destId="{1F6CFF13-9394-4DCC-9972-C0F428481ADF}" srcOrd="2" destOrd="0" parTransId="{3CF3BCF3-A054-4BCC-BDBE-90B1B9FC62BB}" sibTransId="{85C13BF4-F9B4-44F8-A67E-AF4D75A57E35}"/>
    <dgm:cxn modelId="{CE81CDB5-8FCA-4E74-BF25-1532B2A0A3EF}" type="presOf" srcId="{F0B09DA2-5135-4264-8554-E3971550A12C}" destId="{2348A652-A6A5-4AB8-9BF6-503AB6F80701}" srcOrd="1" destOrd="0" presId="urn:microsoft.com/office/officeart/2005/8/layout/process1"/>
    <dgm:cxn modelId="{225A6BBA-0708-4C90-9A3E-73EFE20F26D9}" srcId="{B4FC8693-BE0E-4274-BB3C-4AC878A36663}" destId="{ADC364C4-F63A-4623-A662-6910877569B9}" srcOrd="0" destOrd="0" parTransId="{3AFB828F-08AE-4DE4-9E44-EB5101026472}" sibTransId="{F0B09DA2-5135-4264-8554-E3971550A12C}"/>
    <dgm:cxn modelId="{318344C0-CF84-44BF-92C4-DA6D750C470D}" type="presParOf" srcId="{5591B369-1584-45F9-BE76-0EED03B20379}" destId="{4ABE0443-9753-4E45-AF15-55C274A0ACBE}" srcOrd="0" destOrd="0" presId="urn:microsoft.com/office/officeart/2005/8/layout/process1"/>
    <dgm:cxn modelId="{117C0905-9B4A-46AF-BB0F-E35382804BDD}" type="presParOf" srcId="{5591B369-1584-45F9-BE76-0EED03B20379}" destId="{9C04142B-6431-4045-90AD-B56BAC811711}" srcOrd="1" destOrd="0" presId="urn:microsoft.com/office/officeart/2005/8/layout/process1"/>
    <dgm:cxn modelId="{EE5D1AA0-2BE3-433E-B10D-94475AD23067}" type="presParOf" srcId="{9C04142B-6431-4045-90AD-B56BAC811711}" destId="{2348A652-A6A5-4AB8-9BF6-503AB6F80701}" srcOrd="0" destOrd="0" presId="urn:microsoft.com/office/officeart/2005/8/layout/process1"/>
    <dgm:cxn modelId="{1EA68CC3-C35B-4D3C-9377-953190F9FD97}" type="presParOf" srcId="{5591B369-1584-45F9-BE76-0EED03B20379}" destId="{FF2269C2-91C0-49DC-8619-77DE79BD862E}" srcOrd="2" destOrd="0" presId="urn:microsoft.com/office/officeart/2005/8/layout/process1"/>
    <dgm:cxn modelId="{452D574E-D616-48FE-AF11-C0DF9534E4DB}" type="presParOf" srcId="{5591B369-1584-45F9-BE76-0EED03B20379}" destId="{1477BA9C-5465-4BEA-8D6A-081F3E658BBC}" srcOrd="3" destOrd="0" presId="urn:microsoft.com/office/officeart/2005/8/layout/process1"/>
    <dgm:cxn modelId="{49D507E1-13B8-4B8A-99C9-CD65EFF06B12}" type="presParOf" srcId="{1477BA9C-5465-4BEA-8D6A-081F3E658BBC}" destId="{A285A3C9-5085-4871-BF1B-51B4205892B7}" srcOrd="0" destOrd="0" presId="urn:microsoft.com/office/officeart/2005/8/layout/process1"/>
    <dgm:cxn modelId="{1B627800-1092-44C4-91C8-3B9220367C40}" type="presParOf" srcId="{5591B369-1584-45F9-BE76-0EED03B20379}" destId="{0040B44A-69A1-4286-9AC7-D01D81F2B9F4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4FC8693-BE0E-4274-BB3C-4AC878A36663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ADC364C4-F63A-4623-A662-6910877569B9}">
      <dgm:prSet phldrT="[Text]"/>
      <dgm:spPr/>
      <dgm:t>
        <a:bodyPr/>
        <a:lstStyle/>
        <a:p>
          <a:r>
            <a:rPr lang="de-DE" dirty="0"/>
            <a:t>Zeige gesuchtes Bild</a:t>
          </a:r>
        </a:p>
      </dgm:t>
    </dgm:pt>
    <dgm:pt modelId="{3AFB828F-08AE-4DE4-9E44-EB5101026472}" type="parTrans" cxnId="{225A6BBA-0708-4C90-9A3E-73EFE20F26D9}">
      <dgm:prSet/>
      <dgm:spPr/>
      <dgm:t>
        <a:bodyPr/>
        <a:lstStyle/>
        <a:p>
          <a:endParaRPr lang="de-DE"/>
        </a:p>
      </dgm:t>
    </dgm:pt>
    <dgm:pt modelId="{F0B09DA2-5135-4264-8554-E3971550A12C}" type="sibTrans" cxnId="{225A6BBA-0708-4C90-9A3E-73EFE20F26D9}">
      <dgm:prSet/>
      <dgm:spPr/>
      <dgm:t>
        <a:bodyPr/>
        <a:lstStyle/>
        <a:p>
          <a:endParaRPr lang="de-DE"/>
        </a:p>
      </dgm:t>
    </dgm:pt>
    <dgm:pt modelId="{D91212B8-326D-414E-B2BE-4F3E0F710C07}">
      <dgm:prSet phldrT="[Text]"/>
      <dgm:spPr/>
      <dgm:t>
        <a:bodyPr/>
        <a:lstStyle/>
        <a:p>
          <a:r>
            <a:rPr lang="de-DE" dirty="0"/>
            <a:t>Get gesuchtes Bild mit </a:t>
          </a:r>
          <a:r>
            <a:rPr lang="de-DE" dirty="0" err="1"/>
            <a:t>DHash</a:t>
          </a:r>
          <a:endParaRPr lang="de-DE" dirty="0"/>
        </a:p>
      </dgm:t>
    </dgm:pt>
    <dgm:pt modelId="{525AA2FD-158A-49FB-8E06-E9F8624A932A}" type="parTrans" cxnId="{2B73E45B-7DD6-4281-8657-31E14241AAC2}">
      <dgm:prSet/>
      <dgm:spPr/>
      <dgm:t>
        <a:bodyPr/>
        <a:lstStyle/>
        <a:p>
          <a:endParaRPr lang="de-DE"/>
        </a:p>
      </dgm:t>
    </dgm:pt>
    <dgm:pt modelId="{A94E1A5D-4B28-4D08-AEA0-07FB40ACA284}" type="sibTrans" cxnId="{2B73E45B-7DD6-4281-8657-31E14241AAC2}">
      <dgm:prSet/>
      <dgm:spPr/>
      <dgm:t>
        <a:bodyPr/>
        <a:lstStyle/>
        <a:p>
          <a:endParaRPr lang="de-DE"/>
        </a:p>
      </dgm:t>
    </dgm:pt>
    <dgm:pt modelId="{5591B369-1584-45F9-BE76-0EED03B20379}" type="pres">
      <dgm:prSet presAssocID="{B4FC8693-BE0E-4274-BB3C-4AC878A36663}" presName="Name0" presStyleCnt="0">
        <dgm:presLayoutVars>
          <dgm:dir/>
          <dgm:resizeHandles val="exact"/>
        </dgm:presLayoutVars>
      </dgm:prSet>
      <dgm:spPr/>
    </dgm:pt>
    <dgm:pt modelId="{4ABE0443-9753-4E45-AF15-55C274A0ACBE}" type="pres">
      <dgm:prSet presAssocID="{ADC364C4-F63A-4623-A662-6910877569B9}" presName="node" presStyleLbl="node1" presStyleIdx="0" presStyleCnt="2">
        <dgm:presLayoutVars>
          <dgm:bulletEnabled val="1"/>
        </dgm:presLayoutVars>
      </dgm:prSet>
      <dgm:spPr/>
    </dgm:pt>
    <dgm:pt modelId="{9C04142B-6431-4045-90AD-B56BAC811711}" type="pres">
      <dgm:prSet presAssocID="{F0B09DA2-5135-4264-8554-E3971550A12C}" presName="sibTrans" presStyleLbl="sibTrans2D1" presStyleIdx="0" presStyleCnt="1"/>
      <dgm:spPr/>
    </dgm:pt>
    <dgm:pt modelId="{2348A652-A6A5-4AB8-9BF6-503AB6F80701}" type="pres">
      <dgm:prSet presAssocID="{F0B09DA2-5135-4264-8554-E3971550A12C}" presName="connectorText" presStyleLbl="sibTrans2D1" presStyleIdx="0" presStyleCnt="1"/>
      <dgm:spPr/>
    </dgm:pt>
    <dgm:pt modelId="{FF2269C2-91C0-49DC-8619-77DE79BD862E}" type="pres">
      <dgm:prSet presAssocID="{D91212B8-326D-414E-B2BE-4F3E0F710C07}" presName="node" presStyleLbl="node1" presStyleIdx="1" presStyleCnt="2">
        <dgm:presLayoutVars>
          <dgm:bulletEnabled val="1"/>
        </dgm:presLayoutVars>
      </dgm:prSet>
      <dgm:spPr/>
    </dgm:pt>
  </dgm:ptLst>
  <dgm:cxnLst>
    <dgm:cxn modelId="{B6401440-A684-460C-8FA1-B18988A900CC}" type="presOf" srcId="{F0B09DA2-5135-4264-8554-E3971550A12C}" destId="{9C04142B-6431-4045-90AD-B56BAC811711}" srcOrd="0" destOrd="0" presId="urn:microsoft.com/office/officeart/2005/8/layout/process1"/>
    <dgm:cxn modelId="{2B73E45B-7DD6-4281-8657-31E14241AAC2}" srcId="{B4FC8693-BE0E-4274-BB3C-4AC878A36663}" destId="{D91212B8-326D-414E-B2BE-4F3E0F710C07}" srcOrd="1" destOrd="0" parTransId="{525AA2FD-158A-49FB-8E06-E9F8624A932A}" sibTransId="{A94E1A5D-4B28-4D08-AEA0-07FB40ACA284}"/>
    <dgm:cxn modelId="{6235B757-8C9C-4A78-AC89-45FC7EB9D615}" type="presOf" srcId="{B4FC8693-BE0E-4274-BB3C-4AC878A36663}" destId="{5591B369-1584-45F9-BE76-0EED03B20379}" srcOrd="0" destOrd="0" presId="urn:microsoft.com/office/officeart/2005/8/layout/process1"/>
    <dgm:cxn modelId="{43AD1B88-B624-4AD5-BE0A-401339D476AE}" type="presOf" srcId="{D91212B8-326D-414E-B2BE-4F3E0F710C07}" destId="{FF2269C2-91C0-49DC-8619-77DE79BD862E}" srcOrd="0" destOrd="0" presId="urn:microsoft.com/office/officeart/2005/8/layout/process1"/>
    <dgm:cxn modelId="{5F1C1D8B-9A9B-45D1-9E21-1C0B5DEE74E8}" type="presOf" srcId="{ADC364C4-F63A-4623-A662-6910877569B9}" destId="{4ABE0443-9753-4E45-AF15-55C274A0ACBE}" srcOrd="0" destOrd="0" presId="urn:microsoft.com/office/officeart/2005/8/layout/process1"/>
    <dgm:cxn modelId="{CE81CDB5-8FCA-4E74-BF25-1532B2A0A3EF}" type="presOf" srcId="{F0B09DA2-5135-4264-8554-E3971550A12C}" destId="{2348A652-A6A5-4AB8-9BF6-503AB6F80701}" srcOrd="1" destOrd="0" presId="urn:microsoft.com/office/officeart/2005/8/layout/process1"/>
    <dgm:cxn modelId="{225A6BBA-0708-4C90-9A3E-73EFE20F26D9}" srcId="{B4FC8693-BE0E-4274-BB3C-4AC878A36663}" destId="{ADC364C4-F63A-4623-A662-6910877569B9}" srcOrd="0" destOrd="0" parTransId="{3AFB828F-08AE-4DE4-9E44-EB5101026472}" sibTransId="{F0B09DA2-5135-4264-8554-E3971550A12C}"/>
    <dgm:cxn modelId="{318344C0-CF84-44BF-92C4-DA6D750C470D}" type="presParOf" srcId="{5591B369-1584-45F9-BE76-0EED03B20379}" destId="{4ABE0443-9753-4E45-AF15-55C274A0ACBE}" srcOrd="0" destOrd="0" presId="urn:microsoft.com/office/officeart/2005/8/layout/process1"/>
    <dgm:cxn modelId="{117C0905-9B4A-46AF-BB0F-E35382804BDD}" type="presParOf" srcId="{5591B369-1584-45F9-BE76-0EED03B20379}" destId="{9C04142B-6431-4045-90AD-B56BAC811711}" srcOrd="1" destOrd="0" presId="urn:microsoft.com/office/officeart/2005/8/layout/process1"/>
    <dgm:cxn modelId="{EE5D1AA0-2BE3-433E-B10D-94475AD23067}" type="presParOf" srcId="{9C04142B-6431-4045-90AD-B56BAC811711}" destId="{2348A652-A6A5-4AB8-9BF6-503AB6F80701}" srcOrd="0" destOrd="0" presId="urn:microsoft.com/office/officeart/2005/8/layout/process1"/>
    <dgm:cxn modelId="{1EA68CC3-C35B-4D3C-9377-953190F9FD97}" type="presParOf" srcId="{5591B369-1584-45F9-BE76-0EED03B20379}" destId="{FF2269C2-91C0-49DC-8619-77DE79BD862E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5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BE0443-9753-4E45-AF15-55C274A0ACBE}">
      <dsp:nvSpPr>
        <dsp:cNvPr id="0" name=""/>
        <dsp:cNvSpPr/>
      </dsp:nvSpPr>
      <dsp:spPr>
        <a:xfrm>
          <a:off x="5342" y="998771"/>
          <a:ext cx="1596748" cy="95804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 dirty="0"/>
            <a:t>Zeige gesuchtes Bild</a:t>
          </a:r>
        </a:p>
      </dsp:txBody>
      <dsp:txXfrm>
        <a:off x="33402" y="1026831"/>
        <a:ext cx="1540628" cy="901929"/>
      </dsp:txXfrm>
    </dsp:sp>
    <dsp:sp modelId="{9C04142B-6431-4045-90AD-B56BAC811711}">
      <dsp:nvSpPr>
        <dsp:cNvPr id="0" name=""/>
        <dsp:cNvSpPr/>
      </dsp:nvSpPr>
      <dsp:spPr>
        <a:xfrm>
          <a:off x="1761765" y="1279799"/>
          <a:ext cx="338510" cy="39599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400" kern="1200"/>
        </a:p>
      </dsp:txBody>
      <dsp:txXfrm>
        <a:off x="1761765" y="1358998"/>
        <a:ext cx="236957" cy="237595"/>
      </dsp:txXfrm>
    </dsp:sp>
    <dsp:sp modelId="{FF2269C2-91C0-49DC-8619-77DE79BD862E}">
      <dsp:nvSpPr>
        <dsp:cNvPr id="0" name=""/>
        <dsp:cNvSpPr/>
      </dsp:nvSpPr>
      <dsp:spPr>
        <a:xfrm>
          <a:off x="2240790" y="998771"/>
          <a:ext cx="1596748" cy="95804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 dirty="0"/>
            <a:t>Get gesuchtes Bild mit AVL Baum</a:t>
          </a:r>
        </a:p>
      </dsp:txBody>
      <dsp:txXfrm>
        <a:off x="2268850" y="1026831"/>
        <a:ext cx="1540628" cy="901929"/>
      </dsp:txXfrm>
    </dsp:sp>
    <dsp:sp modelId="{1477BA9C-5465-4BEA-8D6A-081F3E658BBC}">
      <dsp:nvSpPr>
        <dsp:cNvPr id="0" name=""/>
        <dsp:cNvSpPr/>
      </dsp:nvSpPr>
      <dsp:spPr>
        <a:xfrm>
          <a:off x="3997213" y="1279799"/>
          <a:ext cx="338510" cy="39599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400" kern="1200"/>
        </a:p>
      </dsp:txBody>
      <dsp:txXfrm>
        <a:off x="3997213" y="1358998"/>
        <a:ext cx="236957" cy="237595"/>
      </dsp:txXfrm>
    </dsp:sp>
    <dsp:sp modelId="{0040B44A-69A1-4286-9AC7-D01D81F2B9F4}">
      <dsp:nvSpPr>
        <dsp:cNvPr id="0" name=""/>
        <dsp:cNvSpPr/>
      </dsp:nvSpPr>
      <dsp:spPr>
        <a:xfrm>
          <a:off x="4476238" y="998771"/>
          <a:ext cx="1596748" cy="95804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 dirty="0"/>
            <a:t>Get Most </a:t>
          </a:r>
          <a:r>
            <a:rPr lang="de-DE" sz="1800" kern="1200" dirty="0" err="1"/>
            <a:t>Similar</a:t>
          </a:r>
          <a:r>
            <a:rPr lang="de-DE" sz="1800" kern="1200" dirty="0"/>
            <a:t> Bild mit AVL Baum</a:t>
          </a:r>
        </a:p>
      </dsp:txBody>
      <dsp:txXfrm>
        <a:off x="4504298" y="1026831"/>
        <a:ext cx="1540628" cy="90192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BE0443-9753-4E45-AF15-55C274A0ACBE}">
      <dsp:nvSpPr>
        <dsp:cNvPr id="0" name=""/>
        <dsp:cNvSpPr/>
      </dsp:nvSpPr>
      <dsp:spPr>
        <a:xfrm>
          <a:off x="825" y="538409"/>
          <a:ext cx="1761302" cy="105678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Zeige gesuchtes Bild</a:t>
          </a:r>
        </a:p>
      </dsp:txBody>
      <dsp:txXfrm>
        <a:off x="31777" y="569361"/>
        <a:ext cx="1699398" cy="994877"/>
      </dsp:txXfrm>
    </dsp:sp>
    <dsp:sp modelId="{9C04142B-6431-4045-90AD-B56BAC811711}">
      <dsp:nvSpPr>
        <dsp:cNvPr id="0" name=""/>
        <dsp:cNvSpPr/>
      </dsp:nvSpPr>
      <dsp:spPr>
        <a:xfrm>
          <a:off x="1938259" y="848398"/>
          <a:ext cx="373396" cy="43680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600" kern="1200"/>
        </a:p>
      </dsp:txBody>
      <dsp:txXfrm>
        <a:off x="1938259" y="935759"/>
        <a:ext cx="261377" cy="262081"/>
      </dsp:txXfrm>
    </dsp:sp>
    <dsp:sp modelId="{FF2269C2-91C0-49DC-8619-77DE79BD862E}">
      <dsp:nvSpPr>
        <dsp:cNvPr id="0" name=""/>
        <dsp:cNvSpPr/>
      </dsp:nvSpPr>
      <dsp:spPr>
        <a:xfrm>
          <a:off x="2466650" y="538409"/>
          <a:ext cx="1761302" cy="105678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Get gesuchtes Bild mit </a:t>
          </a:r>
          <a:r>
            <a:rPr lang="de-DE" sz="2000" kern="1200" dirty="0" err="1"/>
            <a:t>DHash</a:t>
          </a:r>
          <a:endParaRPr lang="de-DE" sz="2000" kern="1200" dirty="0"/>
        </a:p>
      </dsp:txBody>
      <dsp:txXfrm>
        <a:off x="2497602" y="569361"/>
        <a:ext cx="1699398" cy="99487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D1624D-B59A-4A66-8C14-168E0681152D}" type="datetimeFigureOut">
              <a:rPr lang="de-DE" smtClean="0"/>
              <a:t>28.11.2022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F7338F-CA7E-498D-9D65-6897E9D5DF8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47007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CD344F-C9C7-4BD5-899E-D5917C59EF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E7D9A6B-F817-4740-AF01-5F24648482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A5FE01D-0BB1-49A2-8AC4-82938B9330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40CCE-A6CC-497D-88AD-C2BFD862DD2C}" type="datetime1">
              <a:rPr lang="de-DE" smtClean="0"/>
              <a:t>28.11.2022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F28C620-F786-4E4D-B19A-AC944B4C11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D946BB8-3EBF-4734-9603-AE53EA2B21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C55D2-2FE0-42DA-BA33-A5AAE8282E8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068115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AE2218-70F0-4B39-909F-936468561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6615633D-2B97-4F81-8003-0F20E81C72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9C02E9F-43AB-4F7C-AE57-7473E9D8A6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DC0EE5-4E2C-4CF0-94E3-55C8F489F083}" type="datetime1">
              <a:rPr lang="de-DE" smtClean="0"/>
              <a:t>28.11.2022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7696214-9AE8-4F7A-A489-6949E03A86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08C5369-FDD4-42B2-896A-E44C9B3213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C55D2-2FE0-42DA-BA33-A5AAE8282E8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981656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FD7B4283-DCBE-49C2-8FBC-540F79BAA08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C9C23115-9A22-49FA-9F38-FCD73C413B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D115641-623A-4282-AF18-E76A3FDD9C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20573-A2C8-41B0-8EBE-682B2E251EF3}" type="datetime1">
              <a:rPr lang="de-DE" smtClean="0"/>
              <a:t>28.11.2022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B3FA950-99D3-4E04-8229-8A14DCEC3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197ABEF-19B4-4B00-AC79-CFA6F7222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C55D2-2FE0-42DA-BA33-A5AAE8282E8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006886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783B032-97D2-4A5F-BECB-2B4CD2307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3FAD6CF-0808-4802-AE78-119772CF06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5454062-CEC9-4379-9A5C-4DCAE01148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4414E-E005-480C-B872-35B889EBCD81}" type="datetime1">
              <a:rPr lang="de-DE" smtClean="0"/>
              <a:t>28.11.2022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903EF4B-690E-4368-993F-329CF24028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C481223-B4ED-4E37-B7C5-D05E80E980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C55D2-2FE0-42DA-BA33-A5AAE8282E8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498864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24D664-90BA-4D9F-AD63-62FF73D49B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D064B60-5963-4961-A2F9-3F40CB58F8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2026DD6-CE5A-4405-85AB-4A285E9F9D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7ACEB-118B-4AFC-9FD2-F1519B46BFDD}" type="datetime1">
              <a:rPr lang="de-DE" smtClean="0"/>
              <a:t>28.11.2022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C7C2C42-9E84-4ED5-826C-1FC1F990FE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313519F-43B4-4544-950B-02C419099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C55D2-2FE0-42DA-BA33-A5AAE8282E8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217722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D7FBABF-A612-4408-A5E2-DF9A88758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ED3DBF3-24E5-47A2-A69E-5B34C0C1D4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0C8E30D-F7C0-4B64-8E49-0A24B776F3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E8FF0A2-5B5E-4322-86AF-F22553FBA9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756F4-AAC8-4D7A-9A6B-A89D609DC1F3}" type="datetime1">
              <a:rPr lang="de-DE" smtClean="0"/>
              <a:t>28.11.2022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D4AE713-9AF3-4EAD-81FF-AF129B7961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FE29CF3-8977-40D8-AA77-64D4EF3C36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C55D2-2FE0-42DA-BA33-A5AAE8282E8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856209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ACDDD7-2B95-4361-B74B-3CC66BD592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3D000F5-8914-41D0-8F82-C53152088D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F1B970B-03B4-4634-9651-0186849991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978B9E0D-8FFA-49F1-94AA-C2423C745C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CB9E8868-FFF6-4FE1-9A32-26ABC6FB77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EB2408B4-4858-44E2-B73A-8DCCF1A982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1DD00-24AF-4AA8-935D-11AC0924081E}" type="datetime1">
              <a:rPr lang="de-DE" smtClean="0"/>
              <a:t>28.11.2022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1AC2F33B-5F93-44EB-B336-DC6FC9C2DD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573AE6F3-39F1-49FB-B825-882BBEDAD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C55D2-2FE0-42DA-BA33-A5AAE8282E8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455050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D0B8301-C97B-4379-B4B0-99A0F9896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C77750F1-B429-4031-8443-45F3572F33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50024-D118-40BE-A054-96B293995719}" type="datetime1">
              <a:rPr lang="de-DE" smtClean="0"/>
              <a:t>28.11.2022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6554AA8-5749-4588-874D-1357C1FF0F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9989C24-C620-4D9D-B660-99EBD04543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C55D2-2FE0-42DA-BA33-A5AAE8282E8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664888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84981049-FE4E-4D66-8D28-1C4CBF9E33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B5BDD-A6D7-4298-BBC1-E26548DE9468}" type="datetime1">
              <a:rPr lang="de-DE" smtClean="0"/>
              <a:t>28.11.2022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3749B1A3-3D15-415E-A333-A693944A6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04BFF08-A150-4B12-9E19-C7B6B249A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C55D2-2FE0-42DA-BA33-A5AAE8282E8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667150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B01655-7EA8-49E7-BEF4-506ABAB16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82653CE-92E2-4EDE-B9C3-662BFB1849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981FF94-CF18-42D2-AB1B-8DB37D6F4C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2F7698F-67B7-477E-A361-3FE9518372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A1C98-4520-478E-BDA8-686B4364A0CE}" type="datetime1">
              <a:rPr lang="de-DE" smtClean="0"/>
              <a:t>28.11.2022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7217A8D-CD95-4BDD-BE70-840C843376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D37DC9B-92FC-407C-892C-CF58483420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C55D2-2FE0-42DA-BA33-A5AAE8282E8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555107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7FA55D-45CA-41DA-881E-A6E135EA0E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D59E5FE6-B556-441B-9508-414F533A3F2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9EEC659-6ADC-4F7D-B4B4-53A0075ACF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C7B1D8E-4DE5-4CFA-9042-DCC4DEC480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392C8-ACD1-4022-9C02-A026EAB22C40}" type="datetime1">
              <a:rPr lang="de-DE" smtClean="0"/>
              <a:t>28.11.2022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4A0126A-E198-4872-ACA6-EF0E614BF7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00FC661-4F62-4E90-B910-6262392AFB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C55D2-2FE0-42DA-BA33-A5AAE8282E8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85145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ADDD4C06-F71D-46A7-A91C-95E418BAC3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BACCC90-3A1E-4EF7-8A25-011DE6E1C7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366D23B-211A-46D3-85BF-E572FF1CD49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19DEAB-A863-430F-8962-047DF4083C8E}" type="datetime1">
              <a:rPr lang="de-DE" smtClean="0"/>
              <a:t>28.11.2022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2215C33-36C5-4CE1-9208-5E490F3A69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8B05A5F-3487-4BEA-9822-F29B250BF4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CC55D2-2FE0-42DA-BA33-A5AAE8282E8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00939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13" Type="http://schemas.openxmlformats.org/officeDocument/2006/relationships/diagramQuickStyle" Target="../diagrams/quickStyle2.xml"/><Relationship Id="rId3" Type="http://schemas.openxmlformats.org/officeDocument/2006/relationships/image" Target="../media/image27.png"/><Relationship Id="rId7" Type="http://schemas.openxmlformats.org/officeDocument/2006/relationships/diagramLayout" Target="../diagrams/layout1.xml"/><Relationship Id="rId12" Type="http://schemas.openxmlformats.org/officeDocument/2006/relationships/diagramLayout" Target="../diagrams/layout2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1.xml"/><Relationship Id="rId11" Type="http://schemas.openxmlformats.org/officeDocument/2006/relationships/diagramData" Target="../diagrams/data2.xml"/><Relationship Id="rId5" Type="http://schemas.openxmlformats.org/officeDocument/2006/relationships/image" Target="../media/image29.svg"/><Relationship Id="rId15" Type="http://schemas.microsoft.com/office/2007/relationships/diagramDrawing" Target="../diagrams/drawing2.xml"/><Relationship Id="rId10" Type="http://schemas.microsoft.com/office/2007/relationships/diagramDrawing" Target="../diagrams/drawing1.xml"/><Relationship Id="rId4" Type="http://schemas.openxmlformats.org/officeDocument/2006/relationships/image" Target="../media/image28.png"/><Relationship Id="rId9" Type="http://schemas.openxmlformats.org/officeDocument/2006/relationships/diagramColors" Target="../diagrams/colors1.xml"/><Relationship Id="rId14" Type="http://schemas.openxmlformats.org/officeDocument/2006/relationships/diagramColors" Target="../diagrams/colors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7" Type="http://schemas.openxmlformats.org/officeDocument/2006/relationships/image" Target="../media/image35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svg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7" Type="http://schemas.openxmlformats.org/officeDocument/2006/relationships/image" Target="../media/image35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svg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svg"/><Relationship Id="rId3" Type="http://schemas.openxmlformats.org/officeDocument/2006/relationships/image" Target="../media/image31.svg"/><Relationship Id="rId7" Type="http://schemas.openxmlformats.org/officeDocument/2006/relationships/image" Target="../media/image35.svg"/><Relationship Id="rId12" Type="http://schemas.openxmlformats.org/officeDocument/2006/relationships/image" Target="../media/image40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image" Target="../media/image39.svg"/><Relationship Id="rId5" Type="http://schemas.openxmlformats.org/officeDocument/2006/relationships/image" Target="../media/image33.sv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2.jpg"/><Relationship Id="rId3" Type="http://schemas.openxmlformats.org/officeDocument/2006/relationships/image" Target="../media/image31.svg"/><Relationship Id="rId7" Type="http://schemas.openxmlformats.org/officeDocument/2006/relationships/image" Target="../media/image35.svg"/><Relationship Id="rId12" Type="http://schemas.openxmlformats.org/officeDocument/2006/relationships/image" Target="../media/image8.jp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image" Target="../media/image41.svg"/><Relationship Id="rId5" Type="http://schemas.openxmlformats.org/officeDocument/2006/relationships/image" Target="../media/image33.svg"/><Relationship Id="rId10" Type="http://schemas.openxmlformats.org/officeDocument/2006/relationships/image" Target="../media/image40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2.jpg"/><Relationship Id="rId3" Type="http://schemas.openxmlformats.org/officeDocument/2006/relationships/image" Target="../media/image31.svg"/><Relationship Id="rId7" Type="http://schemas.openxmlformats.org/officeDocument/2006/relationships/image" Target="../media/image35.svg"/><Relationship Id="rId12" Type="http://schemas.openxmlformats.org/officeDocument/2006/relationships/image" Target="../media/image8.jp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image" Target="../media/image41.svg"/><Relationship Id="rId5" Type="http://schemas.openxmlformats.org/officeDocument/2006/relationships/image" Target="../media/image33.svg"/><Relationship Id="rId15" Type="http://schemas.openxmlformats.org/officeDocument/2006/relationships/image" Target="../media/image44.png"/><Relationship Id="rId10" Type="http://schemas.openxmlformats.org/officeDocument/2006/relationships/image" Target="../media/image40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Relationship Id="rId14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29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0.png"/><Relationship Id="rId5" Type="http://schemas.openxmlformats.org/officeDocument/2006/relationships/image" Target="../media/image48.png"/><Relationship Id="rId4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1.png"/><Relationship Id="rId7" Type="http://schemas.openxmlformats.org/officeDocument/2006/relationships/image" Target="../media/image30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0.png"/><Relationship Id="rId4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13" Type="http://schemas.openxmlformats.org/officeDocument/2006/relationships/image" Target="../media/image14.jpg"/><Relationship Id="rId3" Type="http://schemas.openxmlformats.org/officeDocument/2006/relationships/image" Target="../media/image4.jpg"/><Relationship Id="rId7" Type="http://schemas.openxmlformats.org/officeDocument/2006/relationships/image" Target="../media/image8.jpg"/><Relationship Id="rId12" Type="http://schemas.openxmlformats.org/officeDocument/2006/relationships/image" Target="../media/image13.jpg"/><Relationship Id="rId2" Type="http://schemas.openxmlformats.org/officeDocument/2006/relationships/image" Target="../media/image1.png"/><Relationship Id="rId16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11" Type="http://schemas.openxmlformats.org/officeDocument/2006/relationships/image" Target="../media/image12.jpg"/><Relationship Id="rId5" Type="http://schemas.openxmlformats.org/officeDocument/2006/relationships/image" Target="../media/image6.jpg"/><Relationship Id="rId15" Type="http://schemas.openxmlformats.org/officeDocument/2006/relationships/image" Target="../media/image16.jpg"/><Relationship Id="rId10" Type="http://schemas.openxmlformats.org/officeDocument/2006/relationships/image" Target="../media/image11.jpg"/><Relationship Id="rId4" Type="http://schemas.openxmlformats.org/officeDocument/2006/relationships/image" Target="../media/image5.jpg"/><Relationship Id="rId9" Type="http://schemas.openxmlformats.org/officeDocument/2006/relationships/image" Target="../media/image10.jpg"/><Relationship Id="rId14" Type="http://schemas.openxmlformats.org/officeDocument/2006/relationships/image" Target="../media/image15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4000">
              <a:schemeClr val="accent2"/>
            </a:gs>
            <a:gs pos="60000">
              <a:srgbClr val="A178B0"/>
            </a:gs>
            <a:gs pos="88000">
              <a:schemeClr val="accent1"/>
            </a:gs>
          </a:gsLst>
          <a:lin ang="135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93E9B3B9-FB97-4A60-9ED4-54E46A0CED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0684" y="252687"/>
            <a:ext cx="5677264" cy="921864"/>
          </a:xfrm>
        </p:spPr>
        <p:txBody>
          <a:bodyPr>
            <a:normAutofit fontScale="90000"/>
          </a:bodyPr>
          <a:lstStyle/>
          <a:p>
            <a:r>
              <a:rPr lang="de-DE" sz="6000" b="1" dirty="0">
                <a:solidFill>
                  <a:schemeClr val="bg1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</a:rPr>
              <a:t>Bildersuchmaschine</a:t>
            </a:r>
            <a:endParaRPr lang="de-DE" b="1" dirty="0">
              <a:solidFill>
                <a:schemeClr val="bg1"/>
              </a:solidFill>
              <a:effectLst>
                <a:innerShdw blurRad="63500" dist="50800">
                  <a:prstClr val="black">
                    <a:alpha val="50000"/>
                  </a:prstClr>
                </a:innerShdw>
              </a:effectLst>
            </a:endParaRPr>
          </a:p>
        </p:txBody>
      </p:sp>
      <p:sp>
        <p:nvSpPr>
          <p:cNvPr id="6" name="Untertitel 5">
            <a:extLst>
              <a:ext uri="{FF2B5EF4-FFF2-40B4-BE49-F238E27FC236}">
                <a16:creationId xmlns:a16="http://schemas.microsoft.com/office/drawing/2014/main" id="{F722ADF2-B423-4F09-BEF6-5FF389E1E0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5255" y="1054869"/>
            <a:ext cx="3634419" cy="492290"/>
          </a:xfrm>
        </p:spPr>
        <p:txBody>
          <a:bodyPr/>
          <a:lstStyle/>
          <a:p>
            <a:r>
              <a:rPr lang="de-DE" sz="2400" b="1" dirty="0">
                <a:solidFill>
                  <a:schemeClr val="bg1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</a:rPr>
              <a:t>Algorithmik Praktikum 1</a:t>
            </a:r>
            <a:endParaRPr lang="de-DE" sz="3200" b="1" dirty="0">
              <a:solidFill>
                <a:schemeClr val="bg1"/>
              </a:solidFill>
              <a:effectLst>
                <a:innerShdw blurRad="63500" dist="50800">
                  <a:prstClr val="black">
                    <a:alpha val="50000"/>
                  </a:prstClr>
                </a:innerShdw>
              </a:effectLst>
            </a:endParaRPr>
          </a:p>
          <a:p>
            <a:endParaRPr lang="de-DE" dirty="0">
              <a:solidFill>
                <a:schemeClr val="bg1"/>
              </a:solidFill>
            </a:endParaRP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A58AEF72-1879-4EAD-A685-42E1CB30E4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2298" y="200499"/>
            <a:ext cx="1562482" cy="9218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27EB58F3-4CF1-4C16-8811-77D560F92735}"/>
              </a:ext>
            </a:extLst>
          </p:cNvPr>
          <p:cNvSpPr txBox="1"/>
          <p:nvPr/>
        </p:nvSpPr>
        <p:spPr>
          <a:xfrm>
            <a:off x="9680481" y="6072726"/>
            <a:ext cx="20013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dirty="0">
                <a:solidFill>
                  <a:schemeClr val="bg1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</a:rPr>
              <a:t>Prof. Dr. Daniel </a:t>
            </a:r>
            <a:r>
              <a:rPr lang="de-DE" sz="1600" b="1" dirty="0" err="1">
                <a:solidFill>
                  <a:schemeClr val="bg1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</a:rPr>
              <a:t>Gaida</a:t>
            </a:r>
            <a:endParaRPr lang="de-DE" sz="1600" b="1" dirty="0">
              <a:solidFill>
                <a:schemeClr val="bg1"/>
              </a:solidFill>
              <a:effectLst>
                <a:innerShdw blurRad="63500" dist="50800">
                  <a:prstClr val="black">
                    <a:alpha val="50000"/>
                  </a:prstClr>
                </a:innerShdw>
              </a:effectLst>
            </a:endParaRPr>
          </a:p>
          <a:p>
            <a:r>
              <a:rPr lang="de-DE" sz="1600" b="1" dirty="0">
                <a:solidFill>
                  <a:schemeClr val="bg1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</a:rPr>
              <a:t>Sven </a:t>
            </a:r>
            <a:r>
              <a:rPr lang="de-DE" sz="1600" b="1" dirty="0" err="1">
                <a:solidFill>
                  <a:schemeClr val="bg1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</a:rPr>
              <a:t>Kullack</a:t>
            </a:r>
            <a:endParaRPr lang="de-DE" sz="1600" b="1" dirty="0">
              <a:solidFill>
                <a:schemeClr val="bg1"/>
              </a:solidFill>
              <a:effectLst>
                <a:innerShdw blurRad="63500" dist="50800">
                  <a:prstClr val="black">
                    <a:alpha val="50000"/>
                  </a:prstClr>
                </a:innerShdw>
              </a:effectLst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48E36790-0C25-41FB-B097-964F937E133A}"/>
              </a:ext>
            </a:extLst>
          </p:cNvPr>
          <p:cNvSpPr txBox="1"/>
          <p:nvPr/>
        </p:nvSpPr>
        <p:spPr>
          <a:xfrm>
            <a:off x="190684" y="4895190"/>
            <a:ext cx="2864887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dirty="0">
                <a:solidFill>
                  <a:schemeClr val="bg1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</a:rPr>
              <a:t>Team 15:</a:t>
            </a:r>
          </a:p>
          <a:p>
            <a:r>
              <a:rPr lang="de-DE" sz="1600" b="1" dirty="0">
                <a:solidFill>
                  <a:schemeClr val="bg1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</a:rPr>
              <a:t>Denitsa Ilieva 	11147389</a:t>
            </a:r>
          </a:p>
          <a:p>
            <a:endParaRPr lang="de-DE" sz="1600" b="1" dirty="0">
              <a:solidFill>
                <a:schemeClr val="bg1"/>
              </a:solidFill>
              <a:effectLst>
                <a:innerShdw blurRad="63500" dist="50800">
                  <a:prstClr val="black">
                    <a:alpha val="50000"/>
                  </a:prstClr>
                </a:innerShdw>
              </a:effectLst>
            </a:endParaRPr>
          </a:p>
          <a:p>
            <a:endParaRPr lang="de-DE" sz="1600" b="1" dirty="0">
              <a:solidFill>
                <a:schemeClr val="bg1"/>
              </a:solidFill>
              <a:effectLst>
                <a:innerShdw blurRad="63500" dist="50800">
                  <a:prstClr val="black">
                    <a:alpha val="50000"/>
                  </a:prstClr>
                </a:innerShdw>
              </a:effectLst>
            </a:endParaRPr>
          </a:p>
          <a:p>
            <a:endParaRPr lang="de-DE" sz="1600" b="1" dirty="0">
              <a:solidFill>
                <a:schemeClr val="bg1"/>
              </a:solidFill>
              <a:effectLst>
                <a:innerShdw blurRad="63500" dist="50800">
                  <a:prstClr val="black">
                    <a:alpha val="50000"/>
                  </a:prstClr>
                </a:innerShdw>
              </a:effectLst>
            </a:endParaRPr>
          </a:p>
          <a:p>
            <a:endParaRPr lang="de-DE" sz="1600" b="1" dirty="0">
              <a:solidFill>
                <a:schemeClr val="bg1"/>
              </a:solidFill>
              <a:effectLst>
                <a:innerShdw blurRad="63500" dist="50800">
                  <a:prstClr val="black">
                    <a:alpha val="50000"/>
                  </a:prstClr>
                </a:innerShdw>
              </a:effectLst>
            </a:endParaRPr>
          </a:p>
          <a:p>
            <a:r>
              <a:rPr lang="de-DE" sz="1600" b="1" dirty="0">
                <a:solidFill>
                  <a:schemeClr val="bg1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</a:rPr>
              <a:t>Kai Kawamura 	11149431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33192D09-09B9-88F9-6FA8-A354662D9E4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4332" y="2374376"/>
            <a:ext cx="1320649" cy="1130831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480BCAD9-933D-1CD2-539B-B92A95133C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4882" y="1863932"/>
            <a:ext cx="3226131" cy="328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7804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4000">
              <a:schemeClr val="accent2"/>
            </a:gs>
            <a:gs pos="60000">
              <a:srgbClr val="A178B0"/>
            </a:gs>
            <a:gs pos="88000">
              <a:schemeClr val="accent1"/>
            </a:gs>
          </a:gsLst>
          <a:lin ang="135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5C5C93C0-A9A6-44B2-A746-57A4146A2C04}"/>
              </a:ext>
            </a:extLst>
          </p:cNvPr>
          <p:cNvSpPr/>
          <p:nvPr/>
        </p:nvSpPr>
        <p:spPr>
          <a:xfrm>
            <a:off x="3173146" y="0"/>
            <a:ext cx="9008286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1. Mathematische Grundlagen</a:t>
            </a:r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B41C5DBA-64A1-4A52-9526-DA5A86E802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4" y="3221876"/>
            <a:ext cx="3043550" cy="524201"/>
          </a:xfrm>
        </p:spPr>
        <p:txBody>
          <a:bodyPr>
            <a:noAutofit/>
          </a:bodyPr>
          <a:lstStyle/>
          <a:p>
            <a:r>
              <a:rPr lang="de-DE" sz="2400" b="1" dirty="0">
                <a:solidFill>
                  <a:schemeClr val="bg1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</a:rPr>
              <a:t>get()-Methode </a:t>
            </a:r>
            <a:r>
              <a:rPr lang="de-DE" sz="2400" b="1" dirty="0">
                <a:solidFill>
                  <a:schemeClr val="bg1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sym typeface="Symbol" panose="05050102010706020507" pitchFamily="18" charset="2"/>
              </a:rPr>
              <a:t>(1)</a:t>
            </a:r>
            <a:r>
              <a:rPr lang="de-DE" sz="2400" b="1" dirty="0">
                <a:solidFill>
                  <a:schemeClr val="bg1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</a:rPr>
              <a:t> </a:t>
            </a:r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C7EB80DD-5EE4-478A-9BB2-6C224BEC18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18982" y="841738"/>
            <a:ext cx="7508759" cy="5064570"/>
          </a:xfrm>
          <a:solidFill>
            <a:schemeClr val="bg1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endParaRPr lang="de-DE" sz="1800" kern="150" dirty="0"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de-DE" sz="1800" kern="150" dirty="0"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de-DE" sz="1800" kern="150" dirty="0"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de-DE" sz="1800" kern="150" dirty="0"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de-DE" sz="1800" kern="150" dirty="0"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de-DE" sz="1800" kern="150" dirty="0"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A58AEF72-1879-4EAD-A685-42E1CB30E4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046" y="203270"/>
            <a:ext cx="1222283" cy="7211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D8313D31-9B82-4B14-83E8-51F35470266D}"/>
              </a:ext>
            </a:extLst>
          </p:cNvPr>
          <p:cNvGrpSpPr/>
          <p:nvPr/>
        </p:nvGrpSpPr>
        <p:grpSpPr>
          <a:xfrm>
            <a:off x="129596" y="3750212"/>
            <a:ext cx="2716502" cy="47552"/>
            <a:chOff x="0" y="0"/>
            <a:chExt cx="6633210" cy="36000"/>
          </a:xfrm>
        </p:grpSpPr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CD47A385-9DFA-49FC-B31C-4D4D6BCD233C}"/>
                </a:ext>
              </a:extLst>
            </p:cNvPr>
            <p:cNvSpPr/>
            <p:nvPr/>
          </p:nvSpPr>
          <p:spPr>
            <a:xfrm>
              <a:off x="0" y="0"/>
              <a:ext cx="2214000" cy="36000"/>
            </a:xfrm>
            <a:prstGeom prst="rect">
              <a:avLst/>
            </a:prstGeom>
            <a:solidFill>
              <a:srgbClr val="C60C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76E57EB2-08A3-418A-95AE-D6D750C7F006}"/>
                </a:ext>
              </a:extLst>
            </p:cNvPr>
            <p:cNvSpPr/>
            <p:nvPr/>
          </p:nvSpPr>
          <p:spPr>
            <a:xfrm>
              <a:off x="2209800" y="0"/>
              <a:ext cx="2213610" cy="35560"/>
            </a:xfrm>
            <a:prstGeom prst="rect">
              <a:avLst/>
            </a:prstGeom>
            <a:solidFill>
              <a:srgbClr val="EA5B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CE0F582C-12C4-4F3D-B433-D1C481995E17}"/>
                </a:ext>
              </a:extLst>
            </p:cNvPr>
            <p:cNvSpPr/>
            <p:nvPr/>
          </p:nvSpPr>
          <p:spPr>
            <a:xfrm>
              <a:off x="4419600" y="0"/>
              <a:ext cx="2213610" cy="35560"/>
            </a:xfrm>
            <a:prstGeom prst="rect">
              <a:avLst/>
            </a:prstGeom>
            <a:solidFill>
              <a:srgbClr val="B625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>
                <a:solidFill>
                  <a:schemeClr val="tx1"/>
                </a:solidFill>
              </a:endParaRPr>
            </a:p>
          </p:txBody>
        </p:sp>
      </p:grpSp>
      <p:sp>
        <p:nvSpPr>
          <p:cNvPr id="2" name="Textfeld 1">
            <a:extLst>
              <a:ext uri="{FF2B5EF4-FFF2-40B4-BE49-F238E27FC236}">
                <a16:creationId xmlns:a16="http://schemas.microsoft.com/office/drawing/2014/main" id="{65581FF3-40F6-49F7-8029-A0B90507A3E4}"/>
              </a:ext>
            </a:extLst>
          </p:cNvPr>
          <p:cNvSpPr txBox="1"/>
          <p:nvPr/>
        </p:nvSpPr>
        <p:spPr>
          <a:xfrm>
            <a:off x="8943098" y="208196"/>
            <a:ext cx="3334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accent2"/>
                </a:solidFill>
              </a:rPr>
              <a:t>2. Implementation der Methoden</a:t>
            </a:r>
          </a:p>
        </p:txBody>
      </p:sp>
      <p:sp>
        <p:nvSpPr>
          <p:cNvPr id="76" name="Textfeld 75">
            <a:extLst>
              <a:ext uri="{FF2B5EF4-FFF2-40B4-BE49-F238E27FC236}">
                <a16:creationId xmlns:a16="http://schemas.microsoft.com/office/drawing/2014/main" id="{026D53DA-5817-416A-A1F9-19D5BACB9AA1}"/>
              </a:ext>
            </a:extLst>
          </p:cNvPr>
          <p:cNvSpPr txBox="1"/>
          <p:nvPr/>
        </p:nvSpPr>
        <p:spPr>
          <a:xfrm>
            <a:off x="10437614" y="5066042"/>
            <a:ext cx="2146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/>
          </a:p>
          <a:p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6A583EF7-18B2-8E61-66DF-38298EBA76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4721" y="1154892"/>
            <a:ext cx="5578377" cy="1634751"/>
          </a:xfrm>
          <a:prstGeom prst="rect">
            <a:avLst/>
          </a:prstGeom>
        </p:spPr>
      </p:pic>
      <p:sp>
        <p:nvSpPr>
          <p:cNvPr id="17" name="Textfeld 16">
            <a:extLst>
              <a:ext uri="{FF2B5EF4-FFF2-40B4-BE49-F238E27FC236}">
                <a16:creationId xmlns:a16="http://schemas.microsoft.com/office/drawing/2014/main" id="{88796CEB-2B4C-7FAA-07E3-0A0256BF19C0}"/>
              </a:ext>
            </a:extLst>
          </p:cNvPr>
          <p:cNvSpPr txBox="1"/>
          <p:nvPr/>
        </p:nvSpPr>
        <p:spPr>
          <a:xfrm>
            <a:off x="5651500" y="297180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/>
          </a:p>
        </p:txBody>
      </p:sp>
      <p:sp>
        <p:nvSpPr>
          <p:cNvPr id="20" name="Geschweifte Klammer rechts 19">
            <a:extLst>
              <a:ext uri="{FF2B5EF4-FFF2-40B4-BE49-F238E27FC236}">
                <a16:creationId xmlns:a16="http://schemas.microsoft.com/office/drawing/2014/main" id="{74B27EEA-7E0E-24E9-8CE0-E9D7669A070E}"/>
              </a:ext>
            </a:extLst>
          </p:cNvPr>
          <p:cNvSpPr/>
          <p:nvPr/>
        </p:nvSpPr>
        <p:spPr>
          <a:xfrm>
            <a:off x="8687144" y="1732420"/>
            <a:ext cx="511908" cy="568506"/>
          </a:xfrm>
          <a:prstGeom prst="rightBrac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7C496A24-708B-86E7-6A52-1EAB6EC26BB0}"/>
              </a:ext>
            </a:extLst>
          </p:cNvPr>
          <p:cNvSpPr txBox="1"/>
          <p:nvPr/>
        </p:nvSpPr>
        <p:spPr>
          <a:xfrm>
            <a:off x="9253313" y="1847962"/>
            <a:ext cx="904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4</a:t>
            </a:r>
          </a:p>
        </p:txBody>
      </p:sp>
      <p:sp>
        <p:nvSpPr>
          <p:cNvPr id="23" name="Geschweifte Klammer rechts 22">
            <a:extLst>
              <a:ext uri="{FF2B5EF4-FFF2-40B4-BE49-F238E27FC236}">
                <a16:creationId xmlns:a16="http://schemas.microsoft.com/office/drawing/2014/main" id="{91845F6F-588C-CA18-FDF5-66C9BB61436D}"/>
              </a:ext>
            </a:extLst>
          </p:cNvPr>
          <p:cNvSpPr/>
          <p:nvPr/>
        </p:nvSpPr>
        <p:spPr>
          <a:xfrm>
            <a:off x="6987813" y="1468307"/>
            <a:ext cx="186267" cy="211667"/>
          </a:xfrm>
          <a:prstGeom prst="rightBrac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3A7F6C65-7B80-D212-5647-9D32F69EC8D3}"/>
              </a:ext>
            </a:extLst>
          </p:cNvPr>
          <p:cNvSpPr txBox="1"/>
          <p:nvPr/>
        </p:nvSpPr>
        <p:spPr>
          <a:xfrm>
            <a:off x="7235980" y="1389474"/>
            <a:ext cx="511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2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5500241B-A607-E01B-C9AC-0F7B5B222900}"/>
              </a:ext>
            </a:extLst>
          </p:cNvPr>
          <p:cNvSpPr txBox="1"/>
          <p:nvPr/>
        </p:nvSpPr>
        <p:spPr>
          <a:xfrm>
            <a:off x="3460698" y="3300676"/>
            <a:ext cx="3408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f(n) = 9  </a:t>
            </a:r>
            <a:r>
              <a:rPr lang="de-DE" dirty="0">
                <a:sym typeface="Symbol" panose="05050102010706020507" pitchFamily="18" charset="2"/>
              </a:rPr>
              <a:t>  (1)</a:t>
            </a:r>
            <a:r>
              <a:rPr lang="de-DE" dirty="0"/>
              <a:t> </a:t>
            </a:r>
          </a:p>
        </p:txBody>
      </p:sp>
      <p:pic>
        <p:nvPicPr>
          <p:cNvPr id="5" name="Grafik 4" descr="Abzeichen Tick1 mit einfarbiger Füllung">
            <a:extLst>
              <a:ext uri="{FF2B5EF4-FFF2-40B4-BE49-F238E27FC236}">
                <a16:creationId xmlns:a16="http://schemas.microsoft.com/office/drawing/2014/main" id="{CAC10AF3-DA27-9463-4D88-03F03B578E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57346" y="1401189"/>
            <a:ext cx="146719" cy="146719"/>
          </a:xfrm>
          <a:prstGeom prst="rect">
            <a:avLst/>
          </a:prstGeom>
        </p:spPr>
      </p:pic>
      <p:pic>
        <p:nvPicPr>
          <p:cNvPr id="7" name="Grafik 6" descr="Abzeichen Tick1 mit einfarbiger Füllung">
            <a:extLst>
              <a:ext uri="{FF2B5EF4-FFF2-40B4-BE49-F238E27FC236}">
                <a16:creationId xmlns:a16="http://schemas.microsoft.com/office/drawing/2014/main" id="{E620BECD-68E2-5BB6-7692-BF0E434FB2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26105" y="1389474"/>
            <a:ext cx="146719" cy="146719"/>
          </a:xfrm>
          <a:prstGeom prst="rect">
            <a:avLst/>
          </a:prstGeom>
        </p:spPr>
      </p:pic>
      <p:pic>
        <p:nvPicPr>
          <p:cNvPr id="8" name="Grafik 7" descr="Abzeichen Tick1 mit einfarbiger Füllung">
            <a:extLst>
              <a:ext uri="{FF2B5EF4-FFF2-40B4-BE49-F238E27FC236}">
                <a16:creationId xmlns:a16="http://schemas.microsoft.com/office/drawing/2014/main" id="{BBF02640-A2DE-E5F5-103D-0F77B13D5D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11070" y="1797032"/>
            <a:ext cx="146719" cy="146719"/>
          </a:xfrm>
          <a:prstGeom prst="rect">
            <a:avLst/>
          </a:prstGeom>
        </p:spPr>
      </p:pic>
      <p:pic>
        <p:nvPicPr>
          <p:cNvPr id="18" name="Grafik 17" descr="Abzeichen Tick1 mit einfarbiger Füllung">
            <a:extLst>
              <a:ext uri="{FF2B5EF4-FFF2-40B4-BE49-F238E27FC236}">
                <a16:creationId xmlns:a16="http://schemas.microsoft.com/office/drawing/2014/main" id="{55541EE7-7A6A-434C-7389-71886D72D2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63297" y="1959205"/>
            <a:ext cx="146719" cy="146719"/>
          </a:xfrm>
          <a:prstGeom prst="rect">
            <a:avLst/>
          </a:prstGeom>
        </p:spPr>
      </p:pic>
      <p:pic>
        <p:nvPicPr>
          <p:cNvPr id="19" name="Grafik 18" descr="Abzeichen Tick1 mit einfarbiger Füllung">
            <a:extLst>
              <a:ext uri="{FF2B5EF4-FFF2-40B4-BE49-F238E27FC236}">
                <a16:creationId xmlns:a16="http://schemas.microsoft.com/office/drawing/2014/main" id="{DBDEAFAA-D3AA-0879-8402-0601D758DC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25286" y="1959205"/>
            <a:ext cx="146719" cy="146719"/>
          </a:xfrm>
          <a:prstGeom prst="rect">
            <a:avLst/>
          </a:prstGeom>
        </p:spPr>
      </p:pic>
      <p:pic>
        <p:nvPicPr>
          <p:cNvPr id="21" name="Grafik 20" descr="Abzeichen Tick1 mit einfarbiger Füllung">
            <a:extLst>
              <a:ext uri="{FF2B5EF4-FFF2-40B4-BE49-F238E27FC236}">
                <a16:creationId xmlns:a16="http://schemas.microsoft.com/office/drawing/2014/main" id="{26FBB1E0-6F26-F26E-54F2-FF5B7D5A13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91999" y="1931594"/>
            <a:ext cx="146719" cy="146719"/>
          </a:xfrm>
          <a:prstGeom prst="rect">
            <a:avLst/>
          </a:prstGeom>
        </p:spPr>
      </p:pic>
      <p:pic>
        <p:nvPicPr>
          <p:cNvPr id="26" name="Grafik 25" descr="Abzeichen Tick1 mit einfarbiger Füllung">
            <a:extLst>
              <a:ext uri="{FF2B5EF4-FFF2-40B4-BE49-F238E27FC236}">
                <a16:creationId xmlns:a16="http://schemas.microsoft.com/office/drawing/2014/main" id="{3EF46D3C-5B32-35A7-EEA1-6C86A5B7BA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24300" y="2230588"/>
            <a:ext cx="146719" cy="146719"/>
          </a:xfrm>
          <a:prstGeom prst="rect">
            <a:avLst/>
          </a:prstGeom>
        </p:spPr>
      </p:pic>
      <p:pic>
        <p:nvPicPr>
          <p:cNvPr id="27" name="Grafik 26" descr="Abzeichen Tick1 mit einfarbiger Füllung">
            <a:extLst>
              <a:ext uri="{FF2B5EF4-FFF2-40B4-BE49-F238E27FC236}">
                <a16:creationId xmlns:a16="http://schemas.microsoft.com/office/drawing/2014/main" id="{2FA62C39-25A7-5AB1-3162-56C2E6B978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11025" y="2227567"/>
            <a:ext cx="146719" cy="146719"/>
          </a:xfrm>
          <a:prstGeom prst="rect">
            <a:avLst/>
          </a:prstGeom>
        </p:spPr>
      </p:pic>
      <p:pic>
        <p:nvPicPr>
          <p:cNvPr id="28" name="Grafik 27" descr="Abzeichen Tick1 mit einfarbiger Füllung">
            <a:extLst>
              <a:ext uri="{FF2B5EF4-FFF2-40B4-BE49-F238E27FC236}">
                <a16:creationId xmlns:a16="http://schemas.microsoft.com/office/drawing/2014/main" id="{8D111359-C44A-EEE0-B864-6A33F33A77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11484" y="2227567"/>
            <a:ext cx="146719" cy="146719"/>
          </a:xfrm>
          <a:prstGeom prst="rect">
            <a:avLst/>
          </a:prstGeom>
        </p:spPr>
      </p:pic>
      <p:sp>
        <p:nvSpPr>
          <p:cNvPr id="30" name="Geschweifte Klammer rechts 29">
            <a:extLst>
              <a:ext uri="{FF2B5EF4-FFF2-40B4-BE49-F238E27FC236}">
                <a16:creationId xmlns:a16="http://schemas.microsoft.com/office/drawing/2014/main" id="{3BC62F6A-51BB-54A5-74A6-6E9743903E81}"/>
              </a:ext>
            </a:extLst>
          </p:cNvPr>
          <p:cNvSpPr/>
          <p:nvPr/>
        </p:nvSpPr>
        <p:spPr>
          <a:xfrm>
            <a:off x="8304039" y="2300926"/>
            <a:ext cx="186267" cy="211667"/>
          </a:xfrm>
          <a:prstGeom prst="rightBrac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954FC723-D49F-4EDE-291D-3375CE1EAA2C}"/>
              </a:ext>
            </a:extLst>
          </p:cNvPr>
          <p:cNvSpPr txBox="1"/>
          <p:nvPr/>
        </p:nvSpPr>
        <p:spPr>
          <a:xfrm>
            <a:off x="8583490" y="2245210"/>
            <a:ext cx="511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9796864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4000">
              <a:schemeClr val="accent2"/>
            </a:gs>
            <a:gs pos="60000">
              <a:srgbClr val="A178B0"/>
            </a:gs>
            <a:gs pos="88000">
              <a:schemeClr val="accent1"/>
            </a:gs>
          </a:gsLst>
          <a:lin ang="135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5C5C93C0-A9A6-44B2-A746-57A4146A2C04}"/>
              </a:ext>
            </a:extLst>
          </p:cNvPr>
          <p:cNvSpPr/>
          <p:nvPr/>
        </p:nvSpPr>
        <p:spPr>
          <a:xfrm>
            <a:off x="3173146" y="0"/>
            <a:ext cx="9008286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1. Mathematische Grundlagen</a:t>
            </a:r>
            <a:endParaRPr lang="de-DE" dirty="0"/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B41C5DBA-64A1-4A52-9526-DA5A86E802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4" y="3221876"/>
            <a:ext cx="3043550" cy="524201"/>
          </a:xfrm>
        </p:spPr>
        <p:txBody>
          <a:bodyPr>
            <a:noAutofit/>
          </a:bodyPr>
          <a:lstStyle/>
          <a:p>
            <a:r>
              <a:rPr lang="de-DE" sz="2400" b="1" dirty="0" err="1">
                <a:solidFill>
                  <a:schemeClr val="bg1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</a:rPr>
              <a:t>get</a:t>
            </a:r>
            <a:r>
              <a:rPr lang="de-DE" sz="2400" b="1" dirty="0">
                <a:solidFill>
                  <a:schemeClr val="bg1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</a:rPr>
              <a:t>()-Methode </a:t>
            </a:r>
            <a:r>
              <a:rPr lang="de-DE" sz="2400" b="1" dirty="0">
                <a:solidFill>
                  <a:schemeClr val="bg1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sym typeface="Symbol" panose="05050102010706020507" pitchFamily="18" charset="2"/>
              </a:rPr>
              <a:t>(log n)</a:t>
            </a:r>
            <a:r>
              <a:rPr lang="de-DE" sz="2400" b="1" dirty="0">
                <a:solidFill>
                  <a:schemeClr val="bg1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</a:rPr>
              <a:t> </a:t>
            </a:r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C7EB80DD-5EE4-478A-9BB2-6C224BEC18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0698" y="951692"/>
            <a:ext cx="7508759" cy="5064570"/>
          </a:xfrm>
          <a:solidFill>
            <a:schemeClr val="bg1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endParaRPr lang="de-DE" sz="1800" kern="150" dirty="0">
              <a:solidFill>
                <a:srgbClr val="353536"/>
              </a:solidFill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de-DE" sz="1800" kern="150" dirty="0">
              <a:solidFill>
                <a:srgbClr val="353536"/>
              </a:solidFill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de-DE" sz="1800" kern="150" dirty="0">
              <a:solidFill>
                <a:srgbClr val="353536"/>
              </a:solidFill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de-DE" sz="1800" kern="150" dirty="0">
              <a:solidFill>
                <a:srgbClr val="353536"/>
              </a:solidFill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de-DE" sz="1800" kern="150" dirty="0">
              <a:solidFill>
                <a:srgbClr val="353536"/>
              </a:solidFill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de-DE" sz="1800" kern="150" dirty="0">
              <a:solidFill>
                <a:srgbClr val="353536"/>
              </a:solidFill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A58AEF72-1879-4EAD-A685-42E1CB30E4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046" y="203270"/>
            <a:ext cx="1222283" cy="7211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D8313D31-9B82-4B14-83E8-51F35470266D}"/>
              </a:ext>
            </a:extLst>
          </p:cNvPr>
          <p:cNvGrpSpPr/>
          <p:nvPr/>
        </p:nvGrpSpPr>
        <p:grpSpPr>
          <a:xfrm>
            <a:off x="129596" y="3750212"/>
            <a:ext cx="2716502" cy="47552"/>
            <a:chOff x="0" y="0"/>
            <a:chExt cx="6633210" cy="36000"/>
          </a:xfrm>
        </p:grpSpPr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CD47A385-9DFA-49FC-B31C-4D4D6BCD233C}"/>
                </a:ext>
              </a:extLst>
            </p:cNvPr>
            <p:cNvSpPr/>
            <p:nvPr/>
          </p:nvSpPr>
          <p:spPr>
            <a:xfrm>
              <a:off x="0" y="0"/>
              <a:ext cx="2214000" cy="36000"/>
            </a:xfrm>
            <a:prstGeom prst="rect">
              <a:avLst/>
            </a:prstGeom>
            <a:solidFill>
              <a:srgbClr val="C60C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/>
            </a:p>
          </p:txBody>
        </p:sp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76E57EB2-08A3-418A-95AE-D6D750C7F006}"/>
                </a:ext>
              </a:extLst>
            </p:cNvPr>
            <p:cNvSpPr/>
            <p:nvPr/>
          </p:nvSpPr>
          <p:spPr>
            <a:xfrm>
              <a:off x="2209800" y="0"/>
              <a:ext cx="2213610" cy="35560"/>
            </a:xfrm>
            <a:prstGeom prst="rect">
              <a:avLst/>
            </a:prstGeom>
            <a:solidFill>
              <a:srgbClr val="EA5B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/>
            </a:p>
          </p:txBody>
        </p:sp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CE0F582C-12C4-4F3D-B433-D1C481995E17}"/>
                </a:ext>
              </a:extLst>
            </p:cNvPr>
            <p:cNvSpPr/>
            <p:nvPr/>
          </p:nvSpPr>
          <p:spPr>
            <a:xfrm>
              <a:off x="4419600" y="0"/>
              <a:ext cx="2213610" cy="35560"/>
            </a:xfrm>
            <a:prstGeom prst="rect">
              <a:avLst/>
            </a:prstGeom>
            <a:solidFill>
              <a:srgbClr val="B625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/>
            </a:p>
          </p:txBody>
        </p:sp>
      </p:grpSp>
      <p:sp>
        <p:nvSpPr>
          <p:cNvPr id="2" name="Textfeld 1">
            <a:extLst>
              <a:ext uri="{FF2B5EF4-FFF2-40B4-BE49-F238E27FC236}">
                <a16:creationId xmlns:a16="http://schemas.microsoft.com/office/drawing/2014/main" id="{65581FF3-40F6-49F7-8029-A0B90507A3E4}"/>
              </a:ext>
            </a:extLst>
          </p:cNvPr>
          <p:cNvSpPr txBox="1"/>
          <p:nvPr/>
        </p:nvSpPr>
        <p:spPr>
          <a:xfrm>
            <a:off x="8943098" y="208196"/>
            <a:ext cx="3334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accent2"/>
                </a:solidFill>
              </a:rPr>
              <a:t>2. Implementation der Methoden</a:t>
            </a:r>
          </a:p>
        </p:txBody>
      </p:sp>
      <p:sp>
        <p:nvSpPr>
          <p:cNvPr id="76" name="Textfeld 75">
            <a:extLst>
              <a:ext uri="{FF2B5EF4-FFF2-40B4-BE49-F238E27FC236}">
                <a16:creationId xmlns:a16="http://schemas.microsoft.com/office/drawing/2014/main" id="{026D53DA-5817-416A-A1F9-19D5BACB9AA1}"/>
              </a:ext>
            </a:extLst>
          </p:cNvPr>
          <p:cNvSpPr txBox="1"/>
          <p:nvPr/>
        </p:nvSpPr>
        <p:spPr>
          <a:xfrm>
            <a:off x="10437614" y="5066042"/>
            <a:ext cx="2146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>
              <a:solidFill>
                <a:schemeClr val="accent1"/>
              </a:solidFill>
            </a:endParaRPr>
          </a:p>
          <a:p>
            <a:endParaRPr lang="de-DE" dirty="0">
              <a:solidFill>
                <a:schemeClr val="accent1"/>
              </a:solidFill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6A583EF7-18B2-8E61-66DF-38298EBA76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4721" y="1154892"/>
            <a:ext cx="5578377" cy="1634751"/>
          </a:xfrm>
          <a:prstGeom prst="rect">
            <a:avLst/>
          </a:prstGeom>
        </p:spPr>
      </p:pic>
      <p:sp>
        <p:nvSpPr>
          <p:cNvPr id="17" name="Textfeld 16">
            <a:extLst>
              <a:ext uri="{FF2B5EF4-FFF2-40B4-BE49-F238E27FC236}">
                <a16:creationId xmlns:a16="http://schemas.microsoft.com/office/drawing/2014/main" id="{88796CEB-2B4C-7FAA-07E3-0A0256BF19C0}"/>
              </a:ext>
            </a:extLst>
          </p:cNvPr>
          <p:cNvSpPr txBox="1"/>
          <p:nvPr/>
        </p:nvSpPr>
        <p:spPr>
          <a:xfrm>
            <a:off x="5651500" y="2971800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/>
          </a:p>
        </p:txBody>
      </p:sp>
      <p:sp>
        <p:nvSpPr>
          <p:cNvPr id="23" name="Geschweifte Klammer rechts 22">
            <a:extLst>
              <a:ext uri="{FF2B5EF4-FFF2-40B4-BE49-F238E27FC236}">
                <a16:creationId xmlns:a16="http://schemas.microsoft.com/office/drawing/2014/main" id="{91845F6F-588C-CA18-FDF5-66C9BB61436D}"/>
              </a:ext>
            </a:extLst>
          </p:cNvPr>
          <p:cNvSpPr/>
          <p:nvPr/>
        </p:nvSpPr>
        <p:spPr>
          <a:xfrm>
            <a:off x="6987813" y="1468307"/>
            <a:ext cx="186267" cy="211667"/>
          </a:xfrm>
          <a:prstGeom prst="rightBrac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3A7F6C65-7B80-D212-5647-9D32F69EC8D3}"/>
              </a:ext>
            </a:extLst>
          </p:cNvPr>
          <p:cNvSpPr txBox="1"/>
          <p:nvPr/>
        </p:nvSpPr>
        <p:spPr>
          <a:xfrm>
            <a:off x="7235980" y="1389474"/>
            <a:ext cx="511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7030A0"/>
                </a:solidFill>
              </a:rPr>
              <a:t>2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D8ADE946-056D-876C-E161-7AB1C82D13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4722" y="1195746"/>
            <a:ext cx="5466012" cy="1769392"/>
          </a:xfrm>
          <a:prstGeom prst="rect">
            <a:avLst/>
          </a:prstGeom>
        </p:spPr>
      </p:pic>
      <p:sp>
        <p:nvSpPr>
          <p:cNvPr id="18" name="Geschweifte Klammer rechts 17">
            <a:extLst>
              <a:ext uri="{FF2B5EF4-FFF2-40B4-BE49-F238E27FC236}">
                <a16:creationId xmlns:a16="http://schemas.microsoft.com/office/drawing/2014/main" id="{D6633081-D829-EE77-2275-C904F1D35F98}"/>
              </a:ext>
            </a:extLst>
          </p:cNvPr>
          <p:cNvSpPr/>
          <p:nvPr/>
        </p:nvSpPr>
        <p:spPr>
          <a:xfrm>
            <a:off x="6962413" y="1485240"/>
            <a:ext cx="186267" cy="211667"/>
          </a:xfrm>
          <a:prstGeom prst="rightBrac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Geschweifte Klammer rechts 18">
            <a:extLst>
              <a:ext uri="{FF2B5EF4-FFF2-40B4-BE49-F238E27FC236}">
                <a16:creationId xmlns:a16="http://schemas.microsoft.com/office/drawing/2014/main" id="{19462D9C-D21D-7769-7E23-991D25386DAB}"/>
              </a:ext>
            </a:extLst>
          </p:cNvPr>
          <p:cNvSpPr/>
          <p:nvPr/>
        </p:nvSpPr>
        <p:spPr>
          <a:xfrm>
            <a:off x="7021562" y="1775079"/>
            <a:ext cx="264450" cy="476196"/>
          </a:xfrm>
          <a:prstGeom prst="rightBrac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57E91D5F-D3A2-A9EC-415B-50CA4A1E49E3}"/>
              </a:ext>
            </a:extLst>
          </p:cNvPr>
          <p:cNvSpPr txBox="1"/>
          <p:nvPr/>
        </p:nvSpPr>
        <p:spPr>
          <a:xfrm>
            <a:off x="7201775" y="1406407"/>
            <a:ext cx="595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2</a:t>
            </a:r>
          </a:p>
        </p:txBody>
      </p: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8A1CE3B4-4859-1227-5D8F-5119DA3B51FE}"/>
              </a:ext>
            </a:extLst>
          </p:cNvPr>
          <p:cNvCxnSpPr/>
          <p:nvPr/>
        </p:nvCxnSpPr>
        <p:spPr>
          <a:xfrm>
            <a:off x="4555067" y="1955800"/>
            <a:ext cx="6096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4" name="Grafik 3" descr="Abzeichen Tick1 mit einfarbiger Füllung">
            <a:extLst>
              <a:ext uri="{FF2B5EF4-FFF2-40B4-BE49-F238E27FC236}">
                <a16:creationId xmlns:a16="http://schemas.microsoft.com/office/drawing/2014/main" id="{B6BEEF1A-C603-A093-0867-42024AC6A0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55067" y="1394947"/>
            <a:ext cx="146719" cy="146719"/>
          </a:xfrm>
          <a:prstGeom prst="rect">
            <a:avLst/>
          </a:prstGeom>
        </p:spPr>
      </p:pic>
      <p:pic>
        <p:nvPicPr>
          <p:cNvPr id="5" name="Grafik 4" descr="Abzeichen Tick1 mit einfarbiger Füllung">
            <a:extLst>
              <a:ext uri="{FF2B5EF4-FFF2-40B4-BE49-F238E27FC236}">
                <a16:creationId xmlns:a16="http://schemas.microsoft.com/office/drawing/2014/main" id="{6721C568-113B-A404-03EE-79B3431507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30857" y="1389474"/>
            <a:ext cx="146719" cy="146719"/>
          </a:xfrm>
          <a:prstGeom prst="rect">
            <a:avLst/>
          </a:prstGeom>
        </p:spPr>
      </p:pic>
      <p:pic>
        <p:nvPicPr>
          <p:cNvPr id="8" name="Grafik 7" descr="Abzeichen Tick1 mit einfarbiger Füllung">
            <a:extLst>
              <a:ext uri="{FF2B5EF4-FFF2-40B4-BE49-F238E27FC236}">
                <a16:creationId xmlns:a16="http://schemas.microsoft.com/office/drawing/2014/main" id="{4EBF31C5-1E70-74D1-AF08-00AEA8B2AC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731015" y="1775079"/>
            <a:ext cx="146719" cy="146719"/>
          </a:xfrm>
          <a:prstGeom prst="rect">
            <a:avLst/>
          </a:prstGeom>
        </p:spPr>
      </p:pic>
      <p:pic>
        <p:nvPicPr>
          <p:cNvPr id="20" name="Grafik 19" descr="Abzeichen Tick1 mit einfarbiger Füllung">
            <a:extLst>
              <a:ext uri="{FF2B5EF4-FFF2-40B4-BE49-F238E27FC236}">
                <a16:creationId xmlns:a16="http://schemas.microsoft.com/office/drawing/2014/main" id="{E5A225F3-EF9F-9356-2F60-97D349A446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00700" y="1683284"/>
            <a:ext cx="146719" cy="146719"/>
          </a:xfrm>
          <a:prstGeom prst="rect">
            <a:avLst/>
          </a:prstGeom>
        </p:spPr>
      </p:pic>
      <p:pic>
        <p:nvPicPr>
          <p:cNvPr id="22" name="Grafik 21" descr="Abzeichen Tick1 mit einfarbiger Füllung">
            <a:extLst>
              <a:ext uri="{FF2B5EF4-FFF2-40B4-BE49-F238E27FC236}">
                <a16:creationId xmlns:a16="http://schemas.microsoft.com/office/drawing/2014/main" id="{27DEDD81-5553-09FE-114B-D773058A64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718655" y="1945803"/>
            <a:ext cx="146719" cy="146719"/>
          </a:xfrm>
          <a:prstGeom prst="rect">
            <a:avLst/>
          </a:prstGeom>
        </p:spPr>
      </p:pic>
      <p:pic>
        <p:nvPicPr>
          <p:cNvPr id="25" name="Grafik 24" descr="Abzeichen Tick1 mit einfarbiger Füllung">
            <a:extLst>
              <a:ext uri="{FF2B5EF4-FFF2-40B4-BE49-F238E27FC236}">
                <a16:creationId xmlns:a16="http://schemas.microsoft.com/office/drawing/2014/main" id="{602B17E9-9AF0-F39B-7DD2-BB5992E451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84464" y="2491319"/>
            <a:ext cx="146719" cy="146719"/>
          </a:xfrm>
          <a:prstGeom prst="rect">
            <a:avLst/>
          </a:prstGeom>
        </p:spPr>
      </p:pic>
      <p:pic>
        <p:nvPicPr>
          <p:cNvPr id="27" name="Grafik 26" descr="Abzeichen Tick1 mit einfarbiger Füllung">
            <a:extLst>
              <a:ext uri="{FF2B5EF4-FFF2-40B4-BE49-F238E27FC236}">
                <a16:creationId xmlns:a16="http://schemas.microsoft.com/office/drawing/2014/main" id="{D163E8DC-854F-E75E-DEB7-1BD25E034E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52415" y="2443248"/>
            <a:ext cx="146719" cy="146719"/>
          </a:xfrm>
          <a:prstGeom prst="rect">
            <a:avLst/>
          </a:prstGeom>
        </p:spPr>
      </p:pic>
      <p:pic>
        <p:nvPicPr>
          <p:cNvPr id="29" name="Grafik 28" descr="Abzeichen Tick1 mit einfarbiger Füllung">
            <a:extLst>
              <a:ext uri="{FF2B5EF4-FFF2-40B4-BE49-F238E27FC236}">
                <a16:creationId xmlns:a16="http://schemas.microsoft.com/office/drawing/2014/main" id="{9E765DFE-8CEE-8418-ADBA-D4967283FA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157673" y="2443296"/>
            <a:ext cx="146719" cy="146719"/>
          </a:xfrm>
          <a:prstGeom prst="rect">
            <a:avLst/>
          </a:prstGeom>
        </p:spPr>
      </p:pic>
      <p:sp>
        <p:nvSpPr>
          <p:cNvPr id="30" name="Textfeld 29">
            <a:extLst>
              <a:ext uri="{FF2B5EF4-FFF2-40B4-BE49-F238E27FC236}">
                <a16:creationId xmlns:a16="http://schemas.microsoft.com/office/drawing/2014/main" id="{8EB6BC13-ADC4-2ED4-D6FC-490C5005B292}"/>
              </a:ext>
            </a:extLst>
          </p:cNvPr>
          <p:cNvSpPr txBox="1"/>
          <p:nvPr/>
        </p:nvSpPr>
        <p:spPr>
          <a:xfrm>
            <a:off x="7275720" y="1777340"/>
            <a:ext cx="809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log</a:t>
            </a:r>
            <a:r>
              <a:rPr lang="de-DE" sz="1100" dirty="0">
                <a:solidFill>
                  <a:srgbClr val="FF0000"/>
                </a:solidFill>
              </a:rPr>
              <a:t>2</a:t>
            </a:r>
            <a:r>
              <a:rPr lang="de-DE" dirty="0">
                <a:solidFill>
                  <a:srgbClr val="FF0000"/>
                </a:solidFill>
              </a:rPr>
              <a:t>n</a:t>
            </a:r>
          </a:p>
        </p:txBody>
      </p:sp>
    </p:spTree>
    <p:extLst>
      <p:ext uri="{BB962C8B-B14F-4D97-AF65-F5344CB8AC3E}">
        <p14:creationId xmlns:p14="http://schemas.microsoft.com/office/powerpoint/2010/main" val="24612568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4000">
              <a:schemeClr val="accent2"/>
            </a:gs>
            <a:gs pos="60000">
              <a:srgbClr val="A178B0"/>
            </a:gs>
            <a:gs pos="88000">
              <a:schemeClr val="accent1"/>
            </a:gs>
          </a:gsLst>
          <a:lin ang="135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5C5C93C0-A9A6-44B2-A746-57A4146A2C04}"/>
              </a:ext>
            </a:extLst>
          </p:cNvPr>
          <p:cNvSpPr/>
          <p:nvPr/>
        </p:nvSpPr>
        <p:spPr>
          <a:xfrm>
            <a:off x="3173146" y="0"/>
            <a:ext cx="9008286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1. Mathematische Grundlagen</a:t>
            </a:r>
            <a:endParaRPr lang="de-DE" dirty="0"/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B41C5DBA-64A1-4A52-9526-DA5A86E802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19" y="3166899"/>
            <a:ext cx="2954356" cy="524201"/>
          </a:xfrm>
        </p:spPr>
        <p:txBody>
          <a:bodyPr>
            <a:noAutofit/>
          </a:bodyPr>
          <a:lstStyle/>
          <a:p>
            <a:r>
              <a:rPr lang="de-DE" sz="2400" b="1" dirty="0" err="1">
                <a:solidFill>
                  <a:schemeClr val="bg1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</a:rPr>
              <a:t>getMostSimilar</a:t>
            </a:r>
            <a:r>
              <a:rPr lang="de-DE" sz="2400" b="1" dirty="0">
                <a:solidFill>
                  <a:schemeClr val="bg1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</a:rPr>
              <a:t>()-Methode </a:t>
            </a:r>
            <a:r>
              <a:rPr lang="de-DE" sz="2400" b="1" dirty="0">
                <a:solidFill>
                  <a:schemeClr val="bg1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sym typeface="Symbol" panose="05050102010706020507" pitchFamily="18" charset="2"/>
              </a:rPr>
              <a:t>(log n)</a:t>
            </a:r>
            <a:r>
              <a:rPr lang="de-DE" sz="2400" b="1" dirty="0">
                <a:solidFill>
                  <a:schemeClr val="bg1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</a:rPr>
              <a:t> </a:t>
            </a:r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C7EB80DD-5EE4-478A-9BB2-6C224BEC18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0698" y="951692"/>
            <a:ext cx="7508759" cy="5064570"/>
          </a:xfrm>
          <a:solidFill>
            <a:schemeClr val="bg1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endParaRPr lang="de-DE" sz="1800" kern="150" dirty="0">
              <a:solidFill>
                <a:srgbClr val="353536"/>
              </a:solidFill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de-DE" sz="1800" kern="150" dirty="0">
              <a:solidFill>
                <a:srgbClr val="353536"/>
              </a:solidFill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de-DE" sz="1800" kern="150" dirty="0">
              <a:solidFill>
                <a:srgbClr val="353536"/>
              </a:solidFill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de-DE" sz="1800" kern="150" dirty="0">
              <a:solidFill>
                <a:srgbClr val="353536"/>
              </a:solidFill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de-DE" sz="1800" kern="150" dirty="0">
              <a:solidFill>
                <a:srgbClr val="353536"/>
              </a:solidFill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de-DE" sz="1800" kern="150" dirty="0">
              <a:solidFill>
                <a:srgbClr val="353536"/>
              </a:solidFill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A58AEF72-1879-4EAD-A685-42E1CB30E4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046" y="203270"/>
            <a:ext cx="1222283" cy="7211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D8313D31-9B82-4B14-83E8-51F35470266D}"/>
              </a:ext>
            </a:extLst>
          </p:cNvPr>
          <p:cNvGrpSpPr/>
          <p:nvPr/>
        </p:nvGrpSpPr>
        <p:grpSpPr>
          <a:xfrm>
            <a:off x="129596" y="3750212"/>
            <a:ext cx="2716502" cy="47552"/>
            <a:chOff x="0" y="0"/>
            <a:chExt cx="6633210" cy="36000"/>
          </a:xfrm>
        </p:grpSpPr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CD47A385-9DFA-49FC-B31C-4D4D6BCD233C}"/>
                </a:ext>
              </a:extLst>
            </p:cNvPr>
            <p:cNvSpPr/>
            <p:nvPr/>
          </p:nvSpPr>
          <p:spPr>
            <a:xfrm>
              <a:off x="0" y="0"/>
              <a:ext cx="2214000" cy="36000"/>
            </a:xfrm>
            <a:prstGeom prst="rect">
              <a:avLst/>
            </a:prstGeom>
            <a:solidFill>
              <a:srgbClr val="C60C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/>
            </a:p>
          </p:txBody>
        </p:sp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76E57EB2-08A3-418A-95AE-D6D750C7F006}"/>
                </a:ext>
              </a:extLst>
            </p:cNvPr>
            <p:cNvSpPr/>
            <p:nvPr/>
          </p:nvSpPr>
          <p:spPr>
            <a:xfrm>
              <a:off x="2209800" y="0"/>
              <a:ext cx="2213610" cy="35560"/>
            </a:xfrm>
            <a:prstGeom prst="rect">
              <a:avLst/>
            </a:prstGeom>
            <a:solidFill>
              <a:srgbClr val="EA5B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/>
            </a:p>
          </p:txBody>
        </p:sp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CE0F582C-12C4-4F3D-B433-D1C481995E17}"/>
                </a:ext>
              </a:extLst>
            </p:cNvPr>
            <p:cNvSpPr/>
            <p:nvPr/>
          </p:nvSpPr>
          <p:spPr>
            <a:xfrm>
              <a:off x="4419600" y="0"/>
              <a:ext cx="2213610" cy="35560"/>
            </a:xfrm>
            <a:prstGeom prst="rect">
              <a:avLst/>
            </a:prstGeom>
            <a:solidFill>
              <a:srgbClr val="B625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/>
            </a:p>
          </p:txBody>
        </p:sp>
      </p:grpSp>
      <p:sp>
        <p:nvSpPr>
          <p:cNvPr id="76" name="Textfeld 75">
            <a:extLst>
              <a:ext uri="{FF2B5EF4-FFF2-40B4-BE49-F238E27FC236}">
                <a16:creationId xmlns:a16="http://schemas.microsoft.com/office/drawing/2014/main" id="{026D53DA-5817-416A-A1F9-19D5BACB9AA1}"/>
              </a:ext>
            </a:extLst>
          </p:cNvPr>
          <p:cNvSpPr txBox="1"/>
          <p:nvPr/>
        </p:nvSpPr>
        <p:spPr>
          <a:xfrm>
            <a:off x="10437614" y="5066042"/>
            <a:ext cx="2146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>
              <a:solidFill>
                <a:schemeClr val="accent1"/>
              </a:solidFill>
            </a:endParaRPr>
          </a:p>
          <a:p>
            <a:endParaRPr lang="de-DE" dirty="0">
              <a:solidFill>
                <a:schemeClr val="accent1"/>
              </a:solidFill>
            </a:endParaRP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88796CEB-2B4C-7FAA-07E3-0A0256BF19C0}"/>
              </a:ext>
            </a:extLst>
          </p:cNvPr>
          <p:cNvSpPr txBox="1"/>
          <p:nvPr/>
        </p:nvSpPr>
        <p:spPr>
          <a:xfrm>
            <a:off x="5651500" y="2971800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9216DFAF-06E1-8BFD-E1EB-DA90FB7112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0698" y="203270"/>
            <a:ext cx="6271033" cy="3007536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4613A354-C389-18CB-96F9-B2CF3F942E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2264" y="3262260"/>
            <a:ext cx="6830179" cy="3377943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65581FF3-40F6-49F7-8029-A0B90507A3E4}"/>
              </a:ext>
            </a:extLst>
          </p:cNvPr>
          <p:cNvSpPr txBox="1"/>
          <p:nvPr/>
        </p:nvSpPr>
        <p:spPr>
          <a:xfrm>
            <a:off x="8943098" y="208196"/>
            <a:ext cx="3334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accent2"/>
                </a:solidFill>
              </a:rPr>
              <a:t>2. Implementation der Methoden</a:t>
            </a:r>
          </a:p>
        </p:txBody>
      </p:sp>
    </p:spTree>
    <p:extLst>
      <p:ext uri="{BB962C8B-B14F-4D97-AF65-F5344CB8AC3E}">
        <p14:creationId xmlns:p14="http://schemas.microsoft.com/office/powerpoint/2010/main" val="5327428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4000">
              <a:schemeClr val="accent2"/>
            </a:gs>
            <a:gs pos="60000">
              <a:srgbClr val="A178B0"/>
            </a:gs>
            <a:gs pos="88000">
              <a:schemeClr val="accent1"/>
            </a:gs>
          </a:gsLst>
          <a:lin ang="135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>
            <a:extLst>
              <a:ext uri="{FF2B5EF4-FFF2-40B4-BE49-F238E27FC236}">
                <a16:creationId xmlns:a16="http://schemas.microsoft.com/office/drawing/2014/main" id="{B41C5DBA-64A1-4A52-9526-DA5A86E802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7483" y="2374890"/>
            <a:ext cx="7757452" cy="1325563"/>
          </a:xfrm>
        </p:spPr>
        <p:txBody>
          <a:bodyPr>
            <a:normAutofit/>
          </a:bodyPr>
          <a:lstStyle/>
          <a:p>
            <a:r>
              <a:rPr lang="de-DE" sz="4900" b="1" dirty="0">
                <a:solidFill>
                  <a:schemeClr val="bg1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</a:rPr>
              <a:t>3. Demonstration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1283F55-50A3-4B5C-B90E-05C60461FA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C55D2-2FE0-42DA-BA33-A5AAE8282E83}" type="slidenum">
              <a:rPr lang="de-DE" smtClean="0">
                <a:solidFill>
                  <a:schemeClr val="tx1"/>
                </a:solidFill>
              </a:rPr>
              <a:t>13</a:t>
            </a:fld>
            <a:endParaRPr lang="de-DE" dirty="0">
              <a:solidFill>
                <a:schemeClr val="tx1"/>
              </a:solidFill>
            </a:endParaRP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A58AEF72-1879-4EAD-A685-42E1CB30E4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2658" y="323410"/>
            <a:ext cx="1222283" cy="7211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D8313D31-9B82-4B14-83E8-51F35470266D}"/>
              </a:ext>
            </a:extLst>
          </p:cNvPr>
          <p:cNvGrpSpPr/>
          <p:nvPr/>
        </p:nvGrpSpPr>
        <p:grpSpPr>
          <a:xfrm>
            <a:off x="4201009" y="3439956"/>
            <a:ext cx="3789977" cy="45719"/>
            <a:chOff x="0" y="0"/>
            <a:chExt cx="6633210" cy="36000"/>
          </a:xfrm>
        </p:grpSpPr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CD47A385-9DFA-49FC-B31C-4D4D6BCD233C}"/>
                </a:ext>
              </a:extLst>
            </p:cNvPr>
            <p:cNvSpPr/>
            <p:nvPr/>
          </p:nvSpPr>
          <p:spPr>
            <a:xfrm>
              <a:off x="0" y="0"/>
              <a:ext cx="2214000" cy="36000"/>
            </a:xfrm>
            <a:prstGeom prst="rect">
              <a:avLst/>
            </a:prstGeom>
            <a:solidFill>
              <a:srgbClr val="C60C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/>
            </a:p>
          </p:txBody>
        </p:sp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76E57EB2-08A3-418A-95AE-D6D750C7F006}"/>
                </a:ext>
              </a:extLst>
            </p:cNvPr>
            <p:cNvSpPr/>
            <p:nvPr/>
          </p:nvSpPr>
          <p:spPr>
            <a:xfrm>
              <a:off x="2209800" y="0"/>
              <a:ext cx="2213610" cy="35560"/>
            </a:xfrm>
            <a:prstGeom prst="rect">
              <a:avLst/>
            </a:prstGeom>
            <a:solidFill>
              <a:srgbClr val="EA5B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/>
            </a:p>
          </p:txBody>
        </p:sp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CE0F582C-12C4-4F3D-B433-D1C481995E17}"/>
                </a:ext>
              </a:extLst>
            </p:cNvPr>
            <p:cNvSpPr/>
            <p:nvPr/>
          </p:nvSpPr>
          <p:spPr>
            <a:xfrm>
              <a:off x="4419600" y="0"/>
              <a:ext cx="2213610" cy="35560"/>
            </a:xfrm>
            <a:prstGeom prst="rect">
              <a:avLst/>
            </a:prstGeom>
            <a:solidFill>
              <a:srgbClr val="B625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37370469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4000">
              <a:schemeClr val="accent2"/>
            </a:gs>
            <a:gs pos="60000">
              <a:srgbClr val="A178B0"/>
            </a:gs>
            <a:gs pos="88000">
              <a:schemeClr val="accent1"/>
            </a:gs>
          </a:gsLst>
          <a:lin ang="135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>
            <a:extLst>
              <a:ext uri="{FF2B5EF4-FFF2-40B4-BE49-F238E27FC236}">
                <a16:creationId xmlns:a16="http://schemas.microsoft.com/office/drawing/2014/main" id="{B41C5DBA-64A1-4A52-9526-DA5A86E802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19" y="3361999"/>
            <a:ext cx="3043550" cy="524201"/>
          </a:xfrm>
        </p:spPr>
        <p:txBody>
          <a:bodyPr>
            <a:noAutofit/>
          </a:bodyPr>
          <a:lstStyle/>
          <a:p>
            <a:r>
              <a:rPr lang="de-DE" sz="1600" b="1" dirty="0">
                <a:solidFill>
                  <a:schemeClr val="bg1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</a:rPr>
              <a:t>DEMO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A58AEF72-1879-4EAD-A685-42E1CB30E4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046" y="203270"/>
            <a:ext cx="1222283" cy="7211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D8313D31-9B82-4B14-83E8-51F35470266D}"/>
              </a:ext>
            </a:extLst>
          </p:cNvPr>
          <p:cNvGrpSpPr/>
          <p:nvPr/>
        </p:nvGrpSpPr>
        <p:grpSpPr>
          <a:xfrm>
            <a:off x="129596" y="3750212"/>
            <a:ext cx="2716502" cy="47552"/>
            <a:chOff x="0" y="0"/>
            <a:chExt cx="6633210" cy="36000"/>
          </a:xfrm>
        </p:grpSpPr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CD47A385-9DFA-49FC-B31C-4D4D6BCD233C}"/>
                </a:ext>
              </a:extLst>
            </p:cNvPr>
            <p:cNvSpPr/>
            <p:nvPr/>
          </p:nvSpPr>
          <p:spPr>
            <a:xfrm>
              <a:off x="0" y="0"/>
              <a:ext cx="2214000" cy="36000"/>
            </a:xfrm>
            <a:prstGeom prst="rect">
              <a:avLst/>
            </a:prstGeom>
            <a:solidFill>
              <a:srgbClr val="C60C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/>
            </a:p>
          </p:txBody>
        </p:sp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76E57EB2-08A3-418A-95AE-D6D750C7F006}"/>
                </a:ext>
              </a:extLst>
            </p:cNvPr>
            <p:cNvSpPr/>
            <p:nvPr/>
          </p:nvSpPr>
          <p:spPr>
            <a:xfrm>
              <a:off x="2209800" y="0"/>
              <a:ext cx="2213610" cy="35560"/>
            </a:xfrm>
            <a:prstGeom prst="rect">
              <a:avLst/>
            </a:prstGeom>
            <a:solidFill>
              <a:srgbClr val="EA5B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/>
            </a:p>
          </p:txBody>
        </p:sp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CE0F582C-12C4-4F3D-B433-D1C481995E17}"/>
                </a:ext>
              </a:extLst>
            </p:cNvPr>
            <p:cNvSpPr/>
            <p:nvPr/>
          </p:nvSpPr>
          <p:spPr>
            <a:xfrm>
              <a:off x="4419600" y="0"/>
              <a:ext cx="2213610" cy="35560"/>
            </a:xfrm>
            <a:prstGeom prst="rect">
              <a:avLst/>
            </a:prstGeom>
            <a:solidFill>
              <a:srgbClr val="B625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/>
            </a:p>
          </p:txBody>
        </p:sp>
      </p:grpSp>
      <p:sp>
        <p:nvSpPr>
          <p:cNvPr id="76" name="Textfeld 75">
            <a:extLst>
              <a:ext uri="{FF2B5EF4-FFF2-40B4-BE49-F238E27FC236}">
                <a16:creationId xmlns:a16="http://schemas.microsoft.com/office/drawing/2014/main" id="{026D53DA-5817-416A-A1F9-19D5BACB9AA1}"/>
              </a:ext>
            </a:extLst>
          </p:cNvPr>
          <p:cNvSpPr txBox="1"/>
          <p:nvPr/>
        </p:nvSpPr>
        <p:spPr>
          <a:xfrm>
            <a:off x="10437614" y="5066042"/>
            <a:ext cx="2146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>
              <a:solidFill>
                <a:schemeClr val="accent1"/>
              </a:solidFill>
            </a:endParaRPr>
          </a:p>
          <a:p>
            <a:endParaRPr lang="de-DE" dirty="0">
              <a:solidFill>
                <a:schemeClr val="accent1"/>
              </a:solidFill>
            </a:endParaRP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88796CEB-2B4C-7FAA-07E3-0A0256BF19C0}"/>
              </a:ext>
            </a:extLst>
          </p:cNvPr>
          <p:cNvSpPr txBox="1"/>
          <p:nvPr/>
        </p:nvSpPr>
        <p:spPr>
          <a:xfrm>
            <a:off x="5651500" y="2971800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65581FF3-40F6-49F7-8029-A0B90507A3E4}"/>
              </a:ext>
            </a:extLst>
          </p:cNvPr>
          <p:cNvSpPr txBox="1"/>
          <p:nvPr/>
        </p:nvSpPr>
        <p:spPr>
          <a:xfrm>
            <a:off x="8943098" y="208196"/>
            <a:ext cx="1819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accent2"/>
                </a:solidFill>
              </a:rPr>
              <a:t>3. Demonstration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3261C123-5E24-1D8F-55A4-B5E5AC6C28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1538" y="3304705"/>
            <a:ext cx="7020905" cy="495369"/>
          </a:xfrm>
          <a:prstGeom prst="rect">
            <a:avLst/>
          </a:prstGeom>
        </p:spPr>
      </p:pic>
      <p:pic>
        <p:nvPicPr>
          <p:cNvPr id="8" name="Grafik 7" descr="Cursor Silhouette">
            <a:extLst>
              <a:ext uri="{FF2B5EF4-FFF2-40B4-BE49-F238E27FC236}">
                <a16:creationId xmlns:a16="http://schemas.microsoft.com/office/drawing/2014/main" id="{75FF8502-7AF9-5812-A735-54E6BF906F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81600" y="3385937"/>
            <a:ext cx="914400" cy="914400"/>
          </a:xfrm>
          <a:prstGeom prst="rect">
            <a:avLst/>
          </a:prstGeom>
        </p:spPr>
      </p:pic>
      <p:graphicFrame>
        <p:nvGraphicFramePr>
          <p:cNvPr id="20" name="Diagramm 19">
            <a:extLst>
              <a:ext uri="{FF2B5EF4-FFF2-40B4-BE49-F238E27FC236}">
                <a16:creationId xmlns:a16="http://schemas.microsoft.com/office/drawing/2014/main" id="{08C446E6-79A5-CE74-7516-9B1F6041D0E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08727998"/>
              </p:ext>
            </p:extLst>
          </p:nvPr>
        </p:nvGraphicFramePr>
        <p:xfrm>
          <a:off x="216963" y="4300337"/>
          <a:ext cx="6078329" cy="29555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graphicFrame>
        <p:nvGraphicFramePr>
          <p:cNvPr id="25" name="Diagramm 24">
            <a:extLst>
              <a:ext uri="{FF2B5EF4-FFF2-40B4-BE49-F238E27FC236}">
                <a16:creationId xmlns:a16="http://schemas.microsoft.com/office/drawing/2014/main" id="{61770D3C-C95F-9710-0927-2B2A474163B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01667564"/>
              </p:ext>
            </p:extLst>
          </p:nvPr>
        </p:nvGraphicFramePr>
        <p:xfrm>
          <a:off x="212740" y="1418789"/>
          <a:ext cx="4228779" cy="2133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1" r:lo="rId12" r:qs="rId13" r:cs="rId14"/>
          </a:graphicData>
        </a:graphic>
      </p:graphicFrame>
      <p:sp>
        <p:nvSpPr>
          <p:cNvPr id="26" name="Textfeld 25">
            <a:extLst>
              <a:ext uri="{FF2B5EF4-FFF2-40B4-BE49-F238E27FC236}">
                <a16:creationId xmlns:a16="http://schemas.microsoft.com/office/drawing/2014/main" id="{4715DDF7-F64F-1B43-E6FD-6DA2A285B826}"/>
              </a:ext>
            </a:extLst>
          </p:cNvPr>
          <p:cNvSpPr txBox="1"/>
          <p:nvPr/>
        </p:nvSpPr>
        <p:spPr>
          <a:xfrm>
            <a:off x="151893" y="1329772"/>
            <a:ext cx="22787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Szenario 1: mit </a:t>
            </a:r>
            <a:r>
              <a:rPr lang="de-DE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DHash</a:t>
            </a:r>
            <a:endParaRPr lang="de-DE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4F672517-CA7A-9AB8-8C5A-AF3E4D233097}"/>
              </a:ext>
            </a:extLst>
          </p:cNvPr>
          <p:cNvSpPr txBox="1"/>
          <p:nvPr/>
        </p:nvSpPr>
        <p:spPr>
          <a:xfrm>
            <a:off x="151893" y="4115671"/>
            <a:ext cx="2627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Szenario 2: mit AVL Baum</a:t>
            </a:r>
          </a:p>
        </p:txBody>
      </p:sp>
    </p:spTree>
    <p:extLst>
      <p:ext uri="{BB962C8B-B14F-4D97-AF65-F5344CB8AC3E}">
        <p14:creationId xmlns:p14="http://schemas.microsoft.com/office/powerpoint/2010/main" val="224853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7786 0.34861 L 5.55112E-17 3.33333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893" y="-174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4000">
              <a:schemeClr val="accent2"/>
            </a:gs>
            <a:gs pos="60000">
              <a:srgbClr val="A178B0"/>
            </a:gs>
            <a:gs pos="88000">
              <a:schemeClr val="accent1"/>
            </a:gs>
          </a:gsLst>
          <a:lin ang="135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FE5BD0EB-1856-E72B-8C3C-38AF2C08A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056" y="165149"/>
            <a:ext cx="10515600" cy="1325563"/>
          </a:xfrm>
        </p:spPr>
        <p:txBody>
          <a:bodyPr/>
          <a:lstStyle/>
          <a:p>
            <a:r>
              <a:rPr lang="de-DE" b="1" dirty="0"/>
              <a:t>Fragen </a:t>
            </a:r>
          </a:p>
        </p:txBody>
      </p:sp>
      <p:pic>
        <p:nvPicPr>
          <p:cNvPr id="12" name="Grafik 11" descr="Mann in Geschäftskleidung">
            <a:extLst>
              <a:ext uri="{FF2B5EF4-FFF2-40B4-BE49-F238E27FC236}">
                <a16:creationId xmlns:a16="http://schemas.microsoft.com/office/drawing/2014/main" id="{21F55999-25D5-0B75-0CC0-822E1E960A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0056" y="3566164"/>
            <a:ext cx="1304925" cy="1762125"/>
          </a:xfrm>
          <a:prstGeom prst="rect">
            <a:avLst/>
          </a:prstGeom>
        </p:spPr>
      </p:pic>
      <p:pic>
        <p:nvPicPr>
          <p:cNvPr id="19" name="Grafik 18" descr="Langgestreckte Sprechblase">
            <a:extLst>
              <a:ext uri="{FF2B5EF4-FFF2-40B4-BE49-F238E27FC236}">
                <a16:creationId xmlns:a16="http://schemas.microsoft.com/office/drawing/2014/main" id="{8AB2D8AB-83E9-6371-5A06-35951A6434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66837" y="1045008"/>
            <a:ext cx="3196371" cy="2653197"/>
          </a:xfrm>
          <a:prstGeom prst="rect">
            <a:avLst/>
          </a:prstGeom>
        </p:spPr>
      </p:pic>
      <p:sp>
        <p:nvSpPr>
          <p:cNvPr id="22" name="Textfeld 21">
            <a:extLst>
              <a:ext uri="{FF2B5EF4-FFF2-40B4-BE49-F238E27FC236}">
                <a16:creationId xmlns:a16="http://schemas.microsoft.com/office/drawing/2014/main" id="{EFF24FBD-0FED-98C5-DF29-97C1479E51A9}"/>
              </a:ext>
            </a:extLst>
          </p:cNvPr>
          <p:cNvSpPr txBox="1"/>
          <p:nvPr/>
        </p:nvSpPr>
        <p:spPr>
          <a:xfrm>
            <a:off x="1905734" y="1512546"/>
            <a:ext cx="2428874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de-DE" sz="1600" b="0" i="0" u="none" strike="noStrike" baseline="0" dirty="0">
                <a:latin typeface="Calibri" panose="020F0502020204030204" pitchFamily="34" charset="0"/>
              </a:rPr>
              <a:t>Warum ist es nicht sinnvoll kryptographische Hashfunktionen für die Bildersuche</a:t>
            </a:r>
          </a:p>
          <a:p>
            <a:pPr algn="l"/>
            <a:r>
              <a:rPr lang="de-DE" sz="1600" b="0" i="0" u="none" strike="noStrike" baseline="0" dirty="0">
                <a:latin typeface="Calibri" panose="020F0502020204030204" pitchFamily="34" charset="0"/>
              </a:rPr>
              <a:t>einzusetzen?</a:t>
            </a:r>
          </a:p>
        </p:txBody>
      </p:sp>
      <p:pic>
        <p:nvPicPr>
          <p:cNvPr id="24" name="Grafik 23" descr="Frau, die einen Laptop hält">
            <a:extLst>
              <a:ext uri="{FF2B5EF4-FFF2-40B4-BE49-F238E27FC236}">
                <a16:creationId xmlns:a16="http://schemas.microsoft.com/office/drawing/2014/main" id="{4EC50384-4892-99A5-C0FE-48324FF3F4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8867088" y="3825843"/>
            <a:ext cx="1921794" cy="1630115"/>
          </a:xfrm>
          <a:prstGeom prst="rect">
            <a:avLst/>
          </a:prstGeom>
        </p:spPr>
      </p:pic>
      <p:pic>
        <p:nvPicPr>
          <p:cNvPr id="28" name="Grafik 27" descr="Langgestreckte Sprechblase">
            <a:extLst>
              <a:ext uri="{FF2B5EF4-FFF2-40B4-BE49-F238E27FC236}">
                <a16:creationId xmlns:a16="http://schemas.microsoft.com/office/drawing/2014/main" id="{0894C6F7-288C-DF2B-D7E1-E7462B9FDC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6173222" y="889705"/>
            <a:ext cx="3570564" cy="2963802"/>
          </a:xfrm>
          <a:prstGeom prst="rect">
            <a:avLst/>
          </a:prstGeom>
        </p:spPr>
      </p:pic>
      <p:sp>
        <p:nvSpPr>
          <p:cNvPr id="30" name="Textfeld 29">
            <a:extLst>
              <a:ext uri="{FF2B5EF4-FFF2-40B4-BE49-F238E27FC236}">
                <a16:creationId xmlns:a16="http://schemas.microsoft.com/office/drawing/2014/main" id="{CA3870D7-C805-2A6F-64B0-AE1CFE0E2681}"/>
              </a:ext>
            </a:extLst>
          </p:cNvPr>
          <p:cNvSpPr txBox="1"/>
          <p:nvPr/>
        </p:nvSpPr>
        <p:spPr>
          <a:xfrm>
            <a:off x="6695054" y="6591740"/>
            <a:ext cx="609746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700" dirty="0"/>
              <a:t>https://www.quora.com/Why-arent-cryptographic-hash-functions-used-in-data-structures</a:t>
            </a: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2201913B-20DA-233F-542C-938DA40AD9A8}"/>
              </a:ext>
            </a:extLst>
          </p:cNvPr>
          <p:cNvSpPr txBox="1"/>
          <p:nvPr/>
        </p:nvSpPr>
        <p:spPr>
          <a:xfrm>
            <a:off x="6976408" y="1212898"/>
            <a:ext cx="2428874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de-DE" sz="1400" b="0" i="0" u="none" strike="noStrike" baseline="0" dirty="0">
                <a:latin typeface="Calibri" panose="020F0502020204030204" pitchFamily="34" charset="0"/>
              </a:rPr>
              <a:t>Kryptografische Hashfunktionen müssen bestimmte Anforderungen erfüllen </a:t>
            </a:r>
            <a:r>
              <a:rPr lang="de-DE" sz="1400" b="0" i="0" u="none" strike="noStrike" baseline="0" dirty="0">
                <a:latin typeface="Calibri" panose="020F0502020204030204" pitchFamily="34" charset="0"/>
                <a:sym typeface="Wingdings" panose="05000000000000000000" pitchFamily="2" charset="2"/>
              </a:rPr>
              <a:t> langsamer. es ist nicht sinnvoll, sie zu verwenden, wenn man die sicherheitsrelevanten Merkmale nicht benötigt.</a:t>
            </a:r>
            <a:endParaRPr lang="de-DE" sz="1400" b="0" i="0" u="none" strike="noStrike" baseline="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08250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4000">
              <a:schemeClr val="accent2"/>
            </a:gs>
            <a:gs pos="60000">
              <a:srgbClr val="A178B0"/>
            </a:gs>
            <a:gs pos="88000">
              <a:schemeClr val="accent1"/>
            </a:gs>
          </a:gsLst>
          <a:lin ang="135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FE5BD0EB-1856-E72B-8C3C-38AF2C08A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056" y="165149"/>
            <a:ext cx="10515600" cy="1325563"/>
          </a:xfrm>
        </p:spPr>
        <p:txBody>
          <a:bodyPr/>
          <a:lstStyle/>
          <a:p>
            <a:r>
              <a:rPr lang="de-DE" b="1" dirty="0"/>
              <a:t>Fragen </a:t>
            </a:r>
          </a:p>
        </p:txBody>
      </p:sp>
      <p:pic>
        <p:nvPicPr>
          <p:cNvPr id="12" name="Grafik 11" descr="Mann in Geschäftskleidung">
            <a:extLst>
              <a:ext uri="{FF2B5EF4-FFF2-40B4-BE49-F238E27FC236}">
                <a16:creationId xmlns:a16="http://schemas.microsoft.com/office/drawing/2014/main" id="{21F55999-25D5-0B75-0CC0-822E1E960A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0056" y="3566164"/>
            <a:ext cx="1304925" cy="1762125"/>
          </a:xfrm>
          <a:prstGeom prst="rect">
            <a:avLst/>
          </a:prstGeom>
        </p:spPr>
      </p:pic>
      <p:pic>
        <p:nvPicPr>
          <p:cNvPr id="19" name="Grafik 18" descr="Langgestreckte Sprechblase">
            <a:extLst>
              <a:ext uri="{FF2B5EF4-FFF2-40B4-BE49-F238E27FC236}">
                <a16:creationId xmlns:a16="http://schemas.microsoft.com/office/drawing/2014/main" id="{8AB2D8AB-83E9-6371-5A06-35951A6434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66837" y="1045008"/>
            <a:ext cx="3196371" cy="2653197"/>
          </a:xfrm>
          <a:prstGeom prst="rect">
            <a:avLst/>
          </a:prstGeom>
        </p:spPr>
      </p:pic>
      <p:sp>
        <p:nvSpPr>
          <p:cNvPr id="22" name="Textfeld 21">
            <a:extLst>
              <a:ext uri="{FF2B5EF4-FFF2-40B4-BE49-F238E27FC236}">
                <a16:creationId xmlns:a16="http://schemas.microsoft.com/office/drawing/2014/main" id="{EFF24FBD-0FED-98C5-DF29-97C1479E51A9}"/>
              </a:ext>
            </a:extLst>
          </p:cNvPr>
          <p:cNvSpPr txBox="1"/>
          <p:nvPr/>
        </p:nvSpPr>
        <p:spPr>
          <a:xfrm>
            <a:off x="1905734" y="1512546"/>
            <a:ext cx="2428874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de-DE" sz="1600" b="0" i="0" u="none" strike="noStrike" baseline="0" dirty="0">
                <a:latin typeface="Calibri" panose="020F0502020204030204" pitchFamily="34" charset="0"/>
              </a:rPr>
              <a:t>Warum ist es nicht sinnvoll kryptographische Hashfunktionen für die Bildersuche</a:t>
            </a:r>
          </a:p>
          <a:p>
            <a:pPr algn="l"/>
            <a:r>
              <a:rPr lang="de-DE" sz="1600" b="0" i="0" u="none" strike="noStrike" baseline="0" dirty="0">
                <a:latin typeface="Calibri" panose="020F0502020204030204" pitchFamily="34" charset="0"/>
              </a:rPr>
              <a:t>einzusetzen?</a:t>
            </a:r>
          </a:p>
        </p:txBody>
      </p:sp>
      <p:pic>
        <p:nvPicPr>
          <p:cNvPr id="24" name="Grafik 23" descr="Frau, die einen Laptop hält">
            <a:extLst>
              <a:ext uri="{FF2B5EF4-FFF2-40B4-BE49-F238E27FC236}">
                <a16:creationId xmlns:a16="http://schemas.microsoft.com/office/drawing/2014/main" id="{4EC50384-4892-99A5-C0FE-48324FF3F4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8867088" y="3825843"/>
            <a:ext cx="1921794" cy="1630115"/>
          </a:xfrm>
          <a:prstGeom prst="rect">
            <a:avLst/>
          </a:prstGeom>
        </p:spPr>
      </p:pic>
      <p:pic>
        <p:nvPicPr>
          <p:cNvPr id="28" name="Grafik 27" descr="Langgestreckte Sprechblase">
            <a:extLst>
              <a:ext uri="{FF2B5EF4-FFF2-40B4-BE49-F238E27FC236}">
                <a16:creationId xmlns:a16="http://schemas.microsoft.com/office/drawing/2014/main" id="{0894C6F7-288C-DF2B-D7E1-E7462B9FDC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6173222" y="889705"/>
            <a:ext cx="3570564" cy="2963802"/>
          </a:xfrm>
          <a:prstGeom prst="rect">
            <a:avLst/>
          </a:prstGeom>
        </p:spPr>
      </p:pic>
      <p:sp>
        <p:nvSpPr>
          <p:cNvPr id="30" name="Textfeld 29">
            <a:extLst>
              <a:ext uri="{FF2B5EF4-FFF2-40B4-BE49-F238E27FC236}">
                <a16:creationId xmlns:a16="http://schemas.microsoft.com/office/drawing/2014/main" id="{CA3870D7-C805-2A6F-64B0-AE1CFE0E2681}"/>
              </a:ext>
            </a:extLst>
          </p:cNvPr>
          <p:cNvSpPr txBox="1"/>
          <p:nvPr/>
        </p:nvSpPr>
        <p:spPr>
          <a:xfrm>
            <a:off x="6695054" y="6591740"/>
            <a:ext cx="609746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700" dirty="0"/>
              <a:t>https://link.springer.com/chapter/10.1007/978-3-030-63115-4_9#Sec33</a:t>
            </a: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2201913B-20DA-233F-542C-938DA40AD9A8}"/>
              </a:ext>
            </a:extLst>
          </p:cNvPr>
          <p:cNvSpPr txBox="1"/>
          <p:nvPr/>
        </p:nvSpPr>
        <p:spPr>
          <a:xfrm>
            <a:off x="6820747" y="1305066"/>
            <a:ext cx="2523575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de-DE" sz="1400" b="0" i="0" u="none" strike="noStrike" baseline="0" dirty="0">
                <a:latin typeface="Calibri" panose="020F0502020204030204" pitchFamily="34" charset="0"/>
              </a:rPr>
              <a:t>Außerdem ist es nicht </a:t>
            </a:r>
          </a:p>
          <a:p>
            <a:pPr algn="l"/>
            <a:r>
              <a:rPr lang="de-DE" sz="1400" dirty="0">
                <a:latin typeface="Calibri" panose="020F0502020204030204" pitchFamily="34" charset="0"/>
              </a:rPr>
              <a:t>m</a:t>
            </a:r>
            <a:r>
              <a:rPr lang="de-DE" sz="1400" b="0" i="0" u="none" strike="noStrike" baseline="0" dirty="0">
                <a:latin typeface="Calibri" panose="020F0502020204030204" pitchFamily="34" charset="0"/>
              </a:rPr>
              <a:t>öglich mit ihnen ähnliche Bilder zu finden, weil bei nur geringen Unterschieden in </a:t>
            </a:r>
          </a:p>
          <a:p>
            <a:pPr algn="l"/>
            <a:r>
              <a:rPr lang="de-DE" sz="1400" b="0" i="0" u="none" strike="noStrike" baseline="0" dirty="0">
                <a:latin typeface="Calibri" panose="020F0502020204030204" pitchFamily="34" charset="0"/>
              </a:rPr>
              <a:t>den Bildern sehr unterschiedliche Hashes erzeugt werden.</a:t>
            </a:r>
          </a:p>
        </p:txBody>
      </p:sp>
    </p:spTree>
    <p:extLst>
      <p:ext uri="{BB962C8B-B14F-4D97-AF65-F5344CB8AC3E}">
        <p14:creationId xmlns:p14="http://schemas.microsoft.com/office/powerpoint/2010/main" val="20975854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4000">
              <a:schemeClr val="accent2"/>
            </a:gs>
            <a:gs pos="60000">
              <a:srgbClr val="A178B0"/>
            </a:gs>
            <a:gs pos="88000">
              <a:schemeClr val="accent1"/>
            </a:gs>
          </a:gsLst>
          <a:lin ang="135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FE5BD0EB-1856-E72B-8C3C-38AF2C08A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344" y="254303"/>
            <a:ext cx="10515600" cy="1325563"/>
          </a:xfrm>
        </p:spPr>
        <p:txBody>
          <a:bodyPr/>
          <a:lstStyle/>
          <a:p>
            <a:r>
              <a:rPr lang="de-DE" b="1" dirty="0"/>
              <a:t>Fragen </a:t>
            </a:r>
          </a:p>
        </p:txBody>
      </p:sp>
      <p:pic>
        <p:nvPicPr>
          <p:cNvPr id="12" name="Grafik 11" descr="Mann in Geschäftskleidung">
            <a:extLst>
              <a:ext uri="{FF2B5EF4-FFF2-40B4-BE49-F238E27FC236}">
                <a16:creationId xmlns:a16="http://schemas.microsoft.com/office/drawing/2014/main" id="{21F55999-25D5-0B75-0CC0-822E1E960A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0056" y="3566164"/>
            <a:ext cx="1304925" cy="1762125"/>
          </a:xfrm>
          <a:prstGeom prst="rect">
            <a:avLst/>
          </a:prstGeom>
        </p:spPr>
      </p:pic>
      <p:pic>
        <p:nvPicPr>
          <p:cNvPr id="19" name="Grafik 18" descr="Langgestreckte Sprechblase">
            <a:extLst>
              <a:ext uri="{FF2B5EF4-FFF2-40B4-BE49-F238E27FC236}">
                <a16:creationId xmlns:a16="http://schemas.microsoft.com/office/drawing/2014/main" id="{8AB2D8AB-83E9-6371-5A06-35951A6434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75629" y="1027906"/>
            <a:ext cx="3570564" cy="2963802"/>
          </a:xfrm>
          <a:prstGeom prst="rect">
            <a:avLst/>
          </a:prstGeom>
        </p:spPr>
      </p:pic>
      <p:pic>
        <p:nvPicPr>
          <p:cNvPr id="24" name="Grafik 23" descr="Frau, die einen Laptop hält">
            <a:extLst>
              <a:ext uri="{FF2B5EF4-FFF2-40B4-BE49-F238E27FC236}">
                <a16:creationId xmlns:a16="http://schemas.microsoft.com/office/drawing/2014/main" id="{4EC50384-4892-99A5-C0FE-48324FF3F4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8700034" y="3566164"/>
            <a:ext cx="1921794" cy="1630115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7AA6CCDC-75A8-8243-CADF-D3F3958F339C}"/>
              </a:ext>
            </a:extLst>
          </p:cNvPr>
          <p:cNvSpPr txBox="1"/>
          <p:nvPr/>
        </p:nvSpPr>
        <p:spPr>
          <a:xfrm>
            <a:off x="2293486" y="1330205"/>
            <a:ext cx="2011285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de-DE" sz="1400" b="0" i="0" u="none" strike="noStrike" baseline="0" dirty="0">
                <a:latin typeface="Calibri" panose="020F0502020204030204" pitchFamily="34" charset="0"/>
              </a:rPr>
              <a:t>Ändert sich der Hashwert eines Bildes durch Transformationen wie Rotation und Skalierung, oder durch Helligkeitsänderungen? Ist dies relevant für eine Bildersuchmaschine?</a:t>
            </a:r>
            <a:endParaRPr lang="de-DE" sz="1400" dirty="0"/>
          </a:p>
        </p:txBody>
      </p:sp>
      <p:pic>
        <p:nvPicPr>
          <p:cNvPr id="3" name="Grafik 2" descr="Langgestreckte Sprechblase">
            <a:extLst>
              <a:ext uri="{FF2B5EF4-FFF2-40B4-BE49-F238E27FC236}">
                <a16:creationId xmlns:a16="http://schemas.microsoft.com/office/drawing/2014/main" id="{817CBA58-8E64-3ED9-07D8-D7FA9A390B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6442993" y="946401"/>
            <a:ext cx="3570564" cy="2963802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74A8B8F5-FFE1-2BAC-8CE2-21224F69CE8D}"/>
              </a:ext>
            </a:extLst>
          </p:cNvPr>
          <p:cNvSpPr txBox="1"/>
          <p:nvPr/>
        </p:nvSpPr>
        <p:spPr>
          <a:xfrm>
            <a:off x="7241040" y="1458874"/>
            <a:ext cx="2011285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de-DE" sz="1400" b="0" i="0" u="none" strike="noStrike" baseline="0" dirty="0">
                <a:latin typeface="Calibri" panose="020F0502020204030204" pitchFamily="34" charset="0"/>
              </a:rPr>
              <a:t>Ja! Zum Beispiel bei der Rotation eines Bildes ändert sich auch der Hash-Wert. Guck mal hier:</a:t>
            </a:r>
            <a:endParaRPr lang="de-DE" sz="1400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71DB4F46-871A-1620-AB8C-7DE0005F74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10314" y="3910204"/>
            <a:ext cx="1088664" cy="1286075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C567CA67-0534-2993-B222-F5A20CF289F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27527" y="3910203"/>
            <a:ext cx="1114598" cy="1286075"/>
          </a:xfrm>
          <a:prstGeom prst="rect">
            <a:avLst/>
          </a:prstGeom>
        </p:spPr>
      </p:pic>
      <p:pic>
        <p:nvPicPr>
          <p:cNvPr id="13" name="Grafik 12" descr="Aktualisieren mit einfarbiger Füllung">
            <a:extLst>
              <a:ext uri="{FF2B5EF4-FFF2-40B4-BE49-F238E27FC236}">
                <a16:creationId xmlns:a16="http://schemas.microsoft.com/office/drawing/2014/main" id="{B508A691-5189-CBE0-C19C-0F51A9488D8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946193" y="3532826"/>
            <a:ext cx="914400" cy="914400"/>
          </a:xfrm>
          <a:prstGeom prst="rect">
            <a:avLst/>
          </a:prstGeom>
        </p:spPr>
      </p:pic>
      <p:pic>
        <p:nvPicPr>
          <p:cNvPr id="15" name="Grafik 14" descr="Pfeil: Leichte Kurve Silhouette">
            <a:extLst>
              <a:ext uri="{FF2B5EF4-FFF2-40B4-BE49-F238E27FC236}">
                <a16:creationId xmlns:a16="http://schemas.microsoft.com/office/drawing/2014/main" id="{CD644583-E360-4DCB-256A-A0583517C1D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553299" y="4158761"/>
            <a:ext cx="914400" cy="914400"/>
          </a:xfrm>
          <a:prstGeom prst="rect">
            <a:avLst/>
          </a:prstGeom>
        </p:spPr>
      </p:pic>
      <p:sp>
        <p:nvSpPr>
          <p:cNvPr id="17" name="Textfeld 16">
            <a:extLst>
              <a:ext uri="{FF2B5EF4-FFF2-40B4-BE49-F238E27FC236}">
                <a16:creationId xmlns:a16="http://schemas.microsoft.com/office/drawing/2014/main" id="{374A050B-6AD3-CF74-36A6-B5C47C7F71F8}"/>
              </a:ext>
            </a:extLst>
          </p:cNvPr>
          <p:cNvSpPr txBox="1"/>
          <p:nvPr/>
        </p:nvSpPr>
        <p:spPr>
          <a:xfrm>
            <a:off x="3721018" y="5343129"/>
            <a:ext cx="22768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0706b33169e91dd6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FB2902D1-0E8C-B9F5-5AF7-144D1FA0281B}"/>
              </a:ext>
            </a:extLst>
          </p:cNvPr>
          <p:cNvSpPr txBox="1"/>
          <p:nvPr/>
        </p:nvSpPr>
        <p:spPr>
          <a:xfrm>
            <a:off x="6195623" y="5343129"/>
            <a:ext cx="20908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9447686973329f1f</a:t>
            </a:r>
          </a:p>
        </p:txBody>
      </p:sp>
    </p:spTree>
    <p:extLst>
      <p:ext uri="{BB962C8B-B14F-4D97-AF65-F5344CB8AC3E}">
        <p14:creationId xmlns:p14="http://schemas.microsoft.com/office/powerpoint/2010/main" val="7889141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4000">
              <a:schemeClr val="accent2"/>
            </a:gs>
            <a:gs pos="60000">
              <a:srgbClr val="A178B0"/>
            </a:gs>
            <a:gs pos="88000">
              <a:schemeClr val="accent1"/>
            </a:gs>
          </a:gsLst>
          <a:lin ang="135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FE5BD0EB-1856-E72B-8C3C-38AF2C08A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344" y="254303"/>
            <a:ext cx="10515600" cy="1325563"/>
          </a:xfrm>
        </p:spPr>
        <p:txBody>
          <a:bodyPr/>
          <a:lstStyle/>
          <a:p>
            <a:r>
              <a:rPr lang="de-DE" b="1" dirty="0"/>
              <a:t>Fragen </a:t>
            </a:r>
          </a:p>
        </p:txBody>
      </p:sp>
      <p:pic>
        <p:nvPicPr>
          <p:cNvPr id="12" name="Grafik 11" descr="Mann in Geschäftskleidung">
            <a:extLst>
              <a:ext uri="{FF2B5EF4-FFF2-40B4-BE49-F238E27FC236}">
                <a16:creationId xmlns:a16="http://schemas.microsoft.com/office/drawing/2014/main" id="{21F55999-25D5-0B75-0CC0-822E1E960A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0056" y="3566164"/>
            <a:ext cx="1304925" cy="1762125"/>
          </a:xfrm>
          <a:prstGeom prst="rect">
            <a:avLst/>
          </a:prstGeom>
        </p:spPr>
      </p:pic>
      <p:pic>
        <p:nvPicPr>
          <p:cNvPr id="19" name="Grafik 18" descr="Langgestreckte Sprechblase">
            <a:extLst>
              <a:ext uri="{FF2B5EF4-FFF2-40B4-BE49-F238E27FC236}">
                <a16:creationId xmlns:a16="http://schemas.microsoft.com/office/drawing/2014/main" id="{8AB2D8AB-83E9-6371-5A06-35951A6434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75629" y="1027906"/>
            <a:ext cx="3570564" cy="2963802"/>
          </a:xfrm>
          <a:prstGeom prst="rect">
            <a:avLst/>
          </a:prstGeom>
        </p:spPr>
      </p:pic>
      <p:pic>
        <p:nvPicPr>
          <p:cNvPr id="24" name="Grafik 23" descr="Frau, die einen Laptop hält">
            <a:extLst>
              <a:ext uri="{FF2B5EF4-FFF2-40B4-BE49-F238E27FC236}">
                <a16:creationId xmlns:a16="http://schemas.microsoft.com/office/drawing/2014/main" id="{4EC50384-4892-99A5-C0FE-48324FF3F4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8700034" y="3566164"/>
            <a:ext cx="1921794" cy="1630115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7AA6CCDC-75A8-8243-CADF-D3F3958F339C}"/>
              </a:ext>
            </a:extLst>
          </p:cNvPr>
          <p:cNvSpPr txBox="1"/>
          <p:nvPr/>
        </p:nvSpPr>
        <p:spPr>
          <a:xfrm>
            <a:off x="2293486" y="1330205"/>
            <a:ext cx="2011285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de-DE" sz="1400" b="0" i="0" u="none" strike="noStrike" baseline="0" dirty="0">
                <a:latin typeface="Calibri" panose="020F0502020204030204" pitchFamily="34" charset="0"/>
              </a:rPr>
              <a:t>Ändert sich der Hashwert eines Bildes durch Transformationen wie Rotation und Skalierung, oder durch Helligkeitsänderungen? Ist dies relevant für eine Bildersuchmaschine?</a:t>
            </a:r>
            <a:endParaRPr lang="de-DE" sz="1400" dirty="0"/>
          </a:p>
        </p:txBody>
      </p:sp>
      <p:pic>
        <p:nvPicPr>
          <p:cNvPr id="3" name="Grafik 2" descr="Langgestreckte Sprechblase">
            <a:extLst>
              <a:ext uri="{FF2B5EF4-FFF2-40B4-BE49-F238E27FC236}">
                <a16:creationId xmlns:a16="http://schemas.microsoft.com/office/drawing/2014/main" id="{817CBA58-8E64-3ED9-07D8-D7FA9A390B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6442993" y="946401"/>
            <a:ext cx="3570564" cy="2963802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74A8B8F5-FFE1-2BAC-8CE2-21224F69CE8D}"/>
              </a:ext>
            </a:extLst>
          </p:cNvPr>
          <p:cNvSpPr txBox="1"/>
          <p:nvPr/>
        </p:nvSpPr>
        <p:spPr>
          <a:xfrm>
            <a:off x="7241040" y="1458874"/>
            <a:ext cx="201128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de-DE" sz="1400" b="0" i="0" u="none" strike="noStrike" baseline="0" dirty="0">
                <a:latin typeface="Calibri" panose="020F0502020204030204" pitchFamily="34" charset="0"/>
              </a:rPr>
              <a:t>Aber beim Transformieren in Graustufen ändert sich der Hashwert nicht.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71DB4F46-871A-1620-AB8C-7DE0005F74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10314" y="3910204"/>
            <a:ext cx="1088664" cy="1286075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C567CA67-0534-2993-B222-F5A20CF289F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27527" y="3910203"/>
            <a:ext cx="1114598" cy="1286075"/>
          </a:xfrm>
          <a:prstGeom prst="rect">
            <a:avLst/>
          </a:prstGeom>
        </p:spPr>
      </p:pic>
      <p:pic>
        <p:nvPicPr>
          <p:cNvPr id="15" name="Grafik 14" descr="Pfeil: Leichte Kurve Silhouette">
            <a:extLst>
              <a:ext uri="{FF2B5EF4-FFF2-40B4-BE49-F238E27FC236}">
                <a16:creationId xmlns:a16="http://schemas.microsoft.com/office/drawing/2014/main" id="{CD644583-E360-4DCB-256A-A0583517C1D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553299" y="4158761"/>
            <a:ext cx="914400" cy="914400"/>
          </a:xfrm>
          <a:prstGeom prst="rect">
            <a:avLst/>
          </a:prstGeom>
        </p:spPr>
      </p:pic>
      <p:sp>
        <p:nvSpPr>
          <p:cNvPr id="17" name="Textfeld 16">
            <a:extLst>
              <a:ext uri="{FF2B5EF4-FFF2-40B4-BE49-F238E27FC236}">
                <a16:creationId xmlns:a16="http://schemas.microsoft.com/office/drawing/2014/main" id="{374A050B-6AD3-CF74-36A6-B5C47C7F71F8}"/>
              </a:ext>
            </a:extLst>
          </p:cNvPr>
          <p:cNvSpPr txBox="1"/>
          <p:nvPr/>
        </p:nvSpPr>
        <p:spPr>
          <a:xfrm>
            <a:off x="3721018" y="5343129"/>
            <a:ext cx="22768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0706b33169e91dd6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FB2902D1-0E8C-B9F5-5AF7-144D1FA0281B}"/>
              </a:ext>
            </a:extLst>
          </p:cNvPr>
          <p:cNvSpPr txBox="1"/>
          <p:nvPr/>
        </p:nvSpPr>
        <p:spPr>
          <a:xfrm>
            <a:off x="6195623" y="5343129"/>
            <a:ext cx="20908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0706b33169e91dd6</a:t>
            </a:r>
          </a:p>
        </p:txBody>
      </p:sp>
      <p:pic>
        <p:nvPicPr>
          <p:cNvPr id="7" name="Grafik 6" descr="Ein Bild, das Hund, drinnen, Wand, sitzend enthält.&#10;&#10;Automatisch generierte Beschreibung">
            <a:extLst>
              <a:ext uri="{FF2B5EF4-FFF2-40B4-BE49-F238E27FC236}">
                <a16:creationId xmlns:a16="http://schemas.microsoft.com/office/drawing/2014/main" id="{C7C81CDA-008E-DE99-D2BC-97707DB962E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5804" y="3919148"/>
            <a:ext cx="1083174" cy="1277130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458A7584-C385-EDB2-4797-A1974747A2AD}"/>
              </a:ext>
            </a:extLst>
          </p:cNvPr>
          <p:cNvSpPr/>
          <p:nvPr/>
        </p:nvSpPr>
        <p:spPr>
          <a:xfrm>
            <a:off x="5056444" y="3639178"/>
            <a:ext cx="607556" cy="62593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4" name="Grafik 13" descr="Ein Bild, das Hund, drinnen, Boden, braun enthält.&#10;&#10;Automatisch generierte Beschreibung">
            <a:extLst>
              <a:ext uri="{FF2B5EF4-FFF2-40B4-BE49-F238E27FC236}">
                <a16:creationId xmlns:a16="http://schemas.microsoft.com/office/drawing/2014/main" id="{779DB632-FADE-14ED-FE3D-AB54EB5117D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2233" y="3914873"/>
            <a:ext cx="1083174" cy="1277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5564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4000">
              <a:schemeClr val="accent2"/>
            </a:gs>
            <a:gs pos="60000">
              <a:srgbClr val="A178B0"/>
            </a:gs>
            <a:gs pos="88000">
              <a:schemeClr val="accent1"/>
            </a:gs>
          </a:gsLst>
          <a:lin ang="135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FE5BD0EB-1856-E72B-8C3C-38AF2C08A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344" y="254303"/>
            <a:ext cx="10515600" cy="1325563"/>
          </a:xfrm>
        </p:spPr>
        <p:txBody>
          <a:bodyPr/>
          <a:lstStyle/>
          <a:p>
            <a:r>
              <a:rPr lang="de-DE" b="1" dirty="0"/>
              <a:t>Fragen </a:t>
            </a:r>
          </a:p>
        </p:txBody>
      </p:sp>
      <p:pic>
        <p:nvPicPr>
          <p:cNvPr id="12" name="Grafik 11" descr="Mann in Geschäftskleidung">
            <a:extLst>
              <a:ext uri="{FF2B5EF4-FFF2-40B4-BE49-F238E27FC236}">
                <a16:creationId xmlns:a16="http://schemas.microsoft.com/office/drawing/2014/main" id="{21F55999-25D5-0B75-0CC0-822E1E960A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0056" y="3566164"/>
            <a:ext cx="1304925" cy="1762125"/>
          </a:xfrm>
          <a:prstGeom prst="rect">
            <a:avLst/>
          </a:prstGeom>
        </p:spPr>
      </p:pic>
      <p:pic>
        <p:nvPicPr>
          <p:cNvPr id="19" name="Grafik 18" descr="Langgestreckte Sprechblase">
            <a:extLst>
              <a:ext uri="{FF2B5EF4-FFF2-40B4-BE49-F238E27FC236}">
                <a16:creationId xmlns:a16="http://schemas.microsoft.com/office/drawing/2014/main" id="{8AB2D8AB-83E9-6371-5A06-35951A6434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75629" y="1027906"/>
            <a:ext cx="3570564" cy="2963802"/>
          </a:xfrm>
          <a:prstGeom prst="rect">
            <a:avLst/>
          </a:prstGeom>
        </p:spPr>
      </p:pic>
      <p:pic>
        <p:nvPicPr>
          <p:cNvPr id="24" name="Grafik 23" descr="Frau, die einen Laptop hält">
            <a:extLst>
              <a:ext uri="{FF2B5EF4-FFF2-40B4-BE49-F238E27FC236}">
                <a16:creationId xmlns:a16="http://schemas.microsoft.com/office/drawing/2014/main" id="{4EC50384-4892-99A5-C0FE-48324FF3F4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8700034" y="3566164"/>
            <a:ext cx="1921794" cy="1630115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7AA6CCDC-75A8-8243-CADF-D3F3958F339C}"/>
              </a:ext>
            </a:extLst>
          </p:cNvPr>
          <p:cNvSpPr txBox="1"/>
          <p:nvPr/>
        </p:nvSpPr>
        <p:spPr>
          <a:xfrm>
            <a:off x="2293486" y="1330205"/>
            <a:ext cx="2011285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de-DE" sz="1400" b="0" i="0" u="none" strike="noStrike" baseline="0" dirty="0">
                <a:latin typeface="Calibri" panose="020F0502020204030204" pitchFamily="34" charset="0"/>
              </a:rPr>
              <a:t>Ändert sich der Hashwert eines Bildes durch Transformationen wie Rotation und Skalierung, oder durch Helligkeitsänderungen? Ist dies relevant für eine Bildersuchmaschine?</a:t>
            </a:r>
            <a:endParaRPr lang="de-DE" sz="1400" dirty="0"/>
          </a:p>
        </p:txBody>
      </p:sp>
      <p:pic>
        <p:nvPicPr>
          <p:cNvPr id="3" name="Grafik 2" descr="Langgestreckte Sprechblase">
            <a:extLst>
              <a:ext uri="{FF2B5EF4-FFF2-40B4-BE49-F238E27FC236}">
                <a16:creationId xmlns:a16="http://schemas.microsoft.com/office/drawing/2014/main" id="{817CBA58-8E64-3ED9-07D8-D7FA9A390B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6442993" y="946401"/>
            <a:ext cx="3570564" cy="2963802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74A8B8F5-FFE1-2BAC-8CE2-21224F69CE8D}"/>
              </a:ext>
            </a:extLst>
          </p:cNvPr>
          <p:cNvSpPr txBox="1"/>
          <p:nvPr/>
        </p:nvSpPr>
        <p:spPr>
          <a:xfrm>
            <a:off x="7113494" y="1458874"/>
            <a:ext cx="2265830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de-DE" sz="1400" dirty="0">
                <a:latin typeface="Calibri" panose="020F0502020204030204" pitchFamily="34" charset="0"/>
              </a:rPr>
              <a:t>Manche Hashmethoden scheinen fehleranfälliger für bestimmte Transformationen zu sein als andere</a:t>
            </a:r>
            <a:endParaRPr lang="de-DE" sz="1400" b="0" i="0" u="none" strike="noStrike" baseline="0" dirty="0">
              <a:latin typeface="Calibri" panose="020F0502020204030204" pitchFamily="34" charset="0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71DB4F46-871A-1620-AB8C-7DE0005F74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10314" y="3910204"/>
            <a:ext cx="1088664" cy="1286075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C567CA67-0534-2993-B222-F5A20CF289F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27527" y="3910203"/>
            <a:ext cx="1114598" cy="1286075"/>
          </a:xfrm>
          <a:prstGeom prst="rect">
            <a:avLst/>
          </a:prstGeom>
        </p:spPr>
      </p:pic>
      <p:pic>
        <p:nvPicPr>
          <p:cNvPr id="15" name="Grafik 14" descr="Pfeil: Leichte Kurve Silhouette">
            <a:extLst>
              <a:ext uri="{FF2B5EF4-FFF2-40B4-BE49-F238E27FC236}">
                <a16:creationId xmlns:a16="http://schemas.microsoft.com/office/drawing/2014/main" id="{CD644583-E360-4DCB-256A-A0583517C1D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553299" y="4158761"/>
            <a:ext cx="914400" cy="914400"/>
          </a:xfrm>
          <a:prstGeom prst="rect">
            <a:avLst/>
          </a:prstGeom>
        </p:spPr>
      </p:pic>
      <p:sp>
        <p:nvSpPr>
          <p:cNvPr id="17" name="Textfeld 16">
            <a:extLst>
              <a:ext uri="{FF2B5EF4-FFF2-40B4-BE49-F238E27FC236}">
                <a16:creationId xmlns:a16="http://schemas.microsoft.com/office/drawing/2014/main" id="{374A050B-6AD3-CF74-36A6-B5C47C7F71F8}"/>
              </a:ext>
            </a:extLst>
          </p:cNvPr>
          <p:cNvSpPr txBox="1"/>
          <p:nvPr/>
        </p:nvSpPr>
        <p:spPr>
          <a:xfrm>
            <a:off x="3721018" y="5343129"/>
            <a:ext cx="22768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0706b33169e91dd6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FB2902D1-0E8C-B9F5-5AF7-144D1FA0281B}"/>
              </a:ext>
            </a:extLst>
          </p:cNvPr>
          <p:cNvSpPr txBox="1"/>
          <p:nvPr/>
        </p:nvSpPr>
        <p:spPr>
          <a:xfrm>
            <a:off x="6195623" y="5343129"/>
            <a:ext cx="20908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0706b33169e91dd6</a:t>
            </a:r>
          </a:p>
        </p:txBody>
      </p:sp>
      <p:pic>
        <p:nvPicPr>
          <p:cNvPr id="7" name="Grafik 6" descr="Ein Bild, das Hund, drinnen, Wand, sitzend enthält.&#10;&#10;Automatisch generierte Beschreibung">
            <a:extLst>
              <a:ext uri="{FF2B5EF4-FFF2-40B4-BE49-F238E27FC236}">
                <a16:creationId xmlns:a16="http://schemas.microsoft.com/office/drawing/2014/main" id="{C7C81CDA-008E-DE99-D2BC-97707DB962E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5804" y="3919148"/>
            <a:ext cx="1083174" cy="1277130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458A7584-C385-EDB2-4797-A1974747A2AD}"/>
              </a:ext>
            </a:extLst>
          </p:cNvPr>
          <p:cNvSpPr/>
          <p:nvPr/>
        </p:nvSpPr>
        <p:spPr>
          <a:xfrm>
            <a:off x="5056444" y="3639178"/>
            <a:ext cx="607556" cy="62593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4" name="Grafik 13" descr="Ein Bild, das Hund, drinnen, Boden, braun enthält.&#10;&#10;Automatisch generierte Beschreibung">
            <a:extLst>
              <a:ext uri="{FF2B5EF4-FFF2-40B4-BE49-F238E27FC236}">
                <a16:creationId xmlns:a16="http://schemas.microsoft.com/office/drawing/2014/main" id="{779DB632-FADE-14ED-FE3D-AB54EB5117D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2233" y="3914873"/>
            <a:ext cx="1083174" cy="1277131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12B8A38F-4304-D6C4-C593-81AD8D015EC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710907" y="3521220"/>
            <a:ext cx="4564220" cy="2162161"/>
          </a:xfrm>
          <a:prstGeom prst="rect">
            <a:avLst/>
          </a:prstGeom>
        </p:spPr>
      </p:pic>
      <p:pic>
        <p:nvPicPr>
          <p:cNvPr id="13" name="Grafik 12" descr="Ein Bild, das Tisch enthält.&#10;&#10;Automatisch generierte Beschreibung">
            <a:extLst>
              <a:ext uri="{FF2B5EF4-FFF2-40B4-BE49-F238E27FC236}">
                <a16:creationId xmlns:a16="http://schemas.microsoft.com/office/drawing/2014/main" id="{DEF7486A-4236-96E3-2FE4-A81ACE6BF2C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967" y="3479653"/>
            <a:ext cx="4865621" cy="2232808"/>
          </a:xfrm>
          <a:prstGeom prst="rect">
            <a:avLst/>
          </a:prstGeo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6134C55B-C306-1E8E-246E-EDB3BED2095C}"/>
              </a:ext>
            </a:extLst>
          </p:cNvPr>
          <p:cNvSpPr txBox="1"/>
          <p:nvPr/>
        </p:nvSpPr>
        <p:spPr>
          <a:xfrm>
            <a:off x="6695054" y="6591740"/>
            <a:ext cx="609746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700" dirty="0"/>
              <a:t>https://content-blockchain.org/de/technische-evaluierung/testen-verschiedener-bild-hashfunktionen/</a:t>
            </a:r>
          </a:p>
        </p:txBody>
      </p:sp>
    </p:spTree>
    <p:extLst>
      <p:ext uri="{BB962C8B-B14F-4D97-AF65-F5344CB8AC3E}">
        <p14:creationId xmlns:p14="http://schemas.microsoft.com/office/powerpoint/2010/main" val="4661886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4000">
              <a:schemeClr val="accent2"/>
            </a:gs>
            <a:gs pos="60000">
              <a:srgbClr val="A178B0"/>
            </a:gs>
            <a:gs pos="88000">
              <a:schemeClr val="accent1"/>
            </a:gs>
          </a:gsLst>
          <a:lin ang="135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5C5C93C0-A9A6-44B2-A746-57A4146A2C04}"/>
              </a:ext>
            </a:extLst>
          </p:cNvPr>
          <p:cNvSpPr/>
          <p:nvPr/>
        </p:nvSpPr>
        <p:spPr>
          <a:xfrm>
            <a:off x="3183714" y="0"/>
            <a:ext cx="9008286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B41C5DBA-64A1-4A52-9526-DA5A86E802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66218"/>
            <a:ext cx="3043550" cy="1325563"/>
          </a:xfrm>
        </p:spPr>
        <p:txBody>
          <a:bodyPr/>
          <a:lstStyle/>
          <a:p>
            <a:r>
              <a:rPr lang="de-DE" sz="4400" b="1" dirty="0">
                <a:solidFill>
                  <a:schemeClr val="bg1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</a:rPr>
              <a:t>Gliederung</a:t>
            </a:r>
            <a:endParaRPr lang="de-DE" b="1" dirty="0">
              <a:effectLst>
                <a:innerShdw blurRad="63500" dist="50800">
                  <a:prstClr val="black">
                    <a:alpha val="50000"/>
                  </a:prstClr>
                </a:innerShdw>
              </a:effectLst>
            </a:endParaRPr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C7EB80DD-5EE4-478A-9BB2-6C224BEC18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38061" y="2349282"/>
            <a:ext cx="7508759" cy="2159433"/>
          </a:xfrm>
          <a:solidFill>
            <a:schemeClr val="bg1"/>
          </a:solidFill>
        </p:spPr>
        <p:txBody>
          <a:bodyPr/>
          <a:lstStyle/>
          <a:p>
            <a:pPr marL="0" indent="0">
              <a:buNone/>
            </a:pPr>
            <a:r>
              <a:rPr lang="de-DE" dirty="0">
                <a:solidFill>
                  <a:schemeClr val="accent2"/>
                </a:solidFill>
              </a:rPr>
              <a:t>1.</a:t>
            </a:r>
            <a:r>
              <a:rPr lang="de-DE" dirty="0"/>
              <a:t>	Datensatz und Datentypen</a:t>
            </a:r>
          </a:p>
          <a:p>
            <a:pPr marL="0" indent="0">
              <a:buNone/>
            </a:pPr>
            <a:r>
              <a:rPr lang="de-DE" dirty="0">
                <a:solidFill>
                  <a:schemeClr val="accent2"/>
                </a:solidFill>
              </a:rPr>
              <a:t>2.</a:t>
            </a:r>
            <a:r>
              <a:rPr lang="de-DE" dirty="0"/>
              <a:t>	Implementation der Methoden</a:t>
            </a:r>
          </a:p>
          <a:p>
            <a:pPr marL="0" indent="0">
              <a:buNone/>
            </a:pPr>
            <a:r>
              <a:rPr lang="de-DE" dirty="0">
                <a:solidFill>
                  <a:schemeClr val="accent2"/>
                </a:solidFill>
              </a:rPr>
              <a:t>3.</a:t>
            </a:r>
            <a:r>
              <a:rPr lang="de-DE" dirty="0"/>
              <a:t>	Demonstration</a:t>
            </a:r>
          </a:p>
          <a:p>
            <a:pPr marL="0" indent="0">
              <a:buNone/>
            </a:pPr>
            <a:r>
              <a:rPr lang="de-DE" dirty="0">
                <a:solidFill>
                  <a:schemeClr val="accent2"/>
                </a:solidFill>
              </a:rPr>
              <a:t>4.</a:t>
            </a:r>
            <a:r>
              <a:rPr lang="de-DE" dirty="0"/>
              <a:t>	Fragen beantworten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1283F55-50A3-4B5C-B90E-05C60461FA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C55D2-2FE0-42DA-BA33-A5AAE8282E83}" type="slidenum">
              <a:rPr lang="de-DE" smtClean="0">
                <a:solidFill>
                  <a:schemeClr val="tx1"/>
                </a:solidFill>
              </a:rPr>
              <a:t>2</a:t>
            </a:fld>
            <a:endParaRPr lang="de-DE" dirty="0">
              <a:solidFill>
                <a:schemeClr val="tx1"/>
              </a:solidFill>
            </a:endParaRP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A58AEF72-1879-4EAD-A685-42E1CB30E4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046" y="203270"/>
            <a:ext cx="1222283" cy="7211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FA9ABC2B-E953-4FCC-B27B-680CCBA0AEF8}"/>
              </a:ext>
            </a:extLst>
          </p:cNvPr>
          <p:cNvGrpSpPr/>
          <p:nvPr/>
        </p:nvGrpSpPr>
        <p:grpSpPr>
          <a:xfrm>
            <a:off x="129596" y="3750212"/>
            <a:ext cx="2716502" cy="47552"/>
            <a:chOff x="0" y="0"/>
            <a:chExt cx="6633210" cy="36000"/>
          </a:xfrm>
        </p:grpSpPr>
        <p:sp>
          <p:nvSpPr>
            <p:cNvPr id="18" name="Rechteck 17">
              <a:extLst>
                <a:ext uri="{FF2B5EF4-FFF2-40B4-BE49-F238E27FC236}">
                  <a16:creationId xmlns:a16="http://schemas.microsoft.com/office/drawing/2014/main" id="{61C4FA12-EEBF-46D8-BB89-C442486EB67A}"/>
                </a:ext>
              </a:extLst>
            </p:cNvPr>
            <p:cNvSpPr/>
            <p:nvPr/>
          </p:nvSpPr>
          <p:spPr>
            <a:xfrm>
              <a:off x="0" y="0"/>
              <a:ext cx="2214000" cy="36000"/>
            </a:xfrm>
            <a:prstGeom prst="rect">
              <a:avLst/>
            </a:prstGeom>
            <a:solidFill>
              <a:srgbClr val="C60C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/>
            </a:p>
          </p:txBody>
        </p:sp>
        <p:sp>
          <p:nvSpPr>
            <p:cNvPr id="19" name="Rechteck 18">
              <a:extLst>
                <a:ext uri="{FF2B5EF4-FFF2-40B4-BE49-F238E27FC236}">
                  <a16:creationId xmlns:a16="http://schemas.microsoft.com/office/drawing/2014/main" id="{952A35D9-5841-4C12-9F73-1AD6C9136A09}"/>
                </a:ext>
              </a:extLst>
            </p:cNvPr>
            <p:cNvSpPr/>
            <p:nvPr/>
          </p:nvSpPr>
          <p:spPr>
            <a:xfrm>
              <a:off x="2209800" y="0"/>
              <a:ext cx="2213610" cy="35560"/>
            </a:xfrm>
            <a:prstGeom prst="rect">
              <a:avLst/>
            </a:prstGeom>
            <a:solidFill>
              <a:srgbClr val="EA5B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/>
            </a:p>
          </p:txBody>
        </p:sp>
        <p:sp>
          <p:nvSpPr>
            <p:cNvPr id="20" name="Rechteck 19">
              <a:extLst>
                <a:ext uri="{FF2B5EF4-FFF2-40B4-BE49-F238E27FC236}">
                  <a16:creationId xmlns:a16="http://schemas.microsoft.com/office/drawing/2014/main" id="{3B761AEB-8C66-4A98-B9F9-15A322915FF7}"/>
                </a:ext>
              </a:extLst>
            </p:cNvPr>
            <p:cNvSpPr/>
            <p:nvPr/>
          </p:nvSpPr>
          <p:spPr>
            <a:xfrm>
              <a:off x="4419600" y="0"/>
              <a:ext cx="2213610" cy="35560"/>
            </a:xfrm>
            <a:prstGeom prst="rect">
              <a:avLst/>
            </a:prstGeom>
            <a:solidFill>
              <a:srgbClr val="B625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14689788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4000">
              <a:schemeClr val="accent2"/>
            </a:gs>
            <a:gs pos="60000">
              <a:srgbClr val="A178B0"/>
            </a:gs>
            <a:gs pos="88000">
              <a:schemeClr val="accent1"/>
            </a:gs>
          </a:gsLst>
          <a:lin ang="135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>
            <a:extLst>
              <a:ext uri="{FF2B5EF4-FFF2-40B4-BE49-F238E27FC236}">
                <a16:creationId xmlns:a16="http://schemas.microsoft.com/office/drawing/2014/main" id="{B41C5DBA-64A1-4A52-9526-DA5A86E802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4225" y="2766218"/>
            <a:ext cx="3043550" cy="1325563"/>
          </a:xfrm>
        </p:spPr>
        <p:txBody>
          <a:bodyPr/>
          <a:lstStyle/>
          <a:p>
            <a:r>
              <a:rPr lang="de-DE" b="1" dirty="0">
                <a:solidFill>
                  <a:schemeClr val="bg1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</a:rPr>
              <a:t>Vielen Dank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1283F55-50A3-4B5C-B90E-05C60461FA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C55D2-2FE0-42DA-BA33-A5AAE8282E83}" type="slidenum">
              <a:rPr lang="de-DE" smtClean="0">
                <a:solidFill>
                  <a:schemeClr val="tx1"/>
                </a:solidFill>
              </a:rPr>
              <a:t>20</a:t>
            </a:fld>
            <a:endParaRPr lang="de-DE" dirty="0">
              <a:solidFill>
                <a:schemeClr val="tx1"/>
              </a:solidFill>
            </a:endParaRP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A58AEF72-1879-4EAD-A685-42E1CB30E4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2658" y="323410"/>
            <a:ext cx="1222283" cy="7211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D8313D31-9B82-4B14-83E8-51F35470266D}"/>
              </a:ext>
            </a:extLst>
          </p:cNvPr>
          <p:cNvGrpSpPr/>
          <p:nvPr/>
        </p:nvGrpSpPr>
        <p:grpSpPr>
          <a:xfrm>
            <a:off x="4201011" y="3696816"/>
            <a:ext cx="3789977" cy="45719"/>
            <a:chOff x="0" y="0"/>
            <a:chExt cx="6633210" cy="36000"/>
          </a:xfrm>
        </p:grpSpPr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CD47A385-9DFA-49FC-B31C-4D4D6BCD233C}"/>
                </a:ext>
              </a:extLst>
            </p:cNvPr>
            <p:cNvSpPr/>
            <p:nvPr/>
          </p:nvSpPr>
          <p:spPr>
            <a:xfrm>
              <a:off x="0" y="0"/>
              <a:ext cx="2214000" cy="36000"/>
            </a:xfrm>
            <a:prstGeom prst="rect">
              <a:avLst/>
            </a:prstGeom>
            <a:solidFill>
              <a:srgbClr val="C60C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/>
            </a:p>
          </p:txBody>
        </p:sp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76E57EB2-08A3-418A-95AE-D6D750C7F006}"/>
                </a:ext>
              </a:extLst>
            </p:cNvPr>
            <p:cNvSpPr/>
            <p:nvPr/>
          </p:nvSpPr>
          <p:spPr>
            <a:xfrm>
              <a:off x="2209800" y="0"/>
              <a:ext cx="2213610" cy="35560"/>
            </a:xfrm>
            <a:prstGeom prst="rect">
              <a:avLst/>
            </a:prstGeom>
            <a:solidFill>
              <a:srgbClr val="EA5B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/>
            </a:p>
          </p:txBody>
        </p:sp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CE0F582C-12C4-4F3D-B433-D1C481995E17}"/>
                </a:ext>
              </a:extLst>
            </p:cNvPr>
            <p:cNvSpPr/>
            <p:nvPr/>
          </p:nvSpPr>
          <p:spPr>
            <a:xfrm>
              <a:off x="4419600" y="0"/>
              <a:ext cx="2213610" cy="35560"/>
            </a:xfrm>
            <a:prstGeom prst="rect">
              <a:avLst/>
            </a:prstGeom>
            <a:solidFill>
              <a:srgbClr val="B625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14598304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>
            <a:extLst>
              <a:ext uri="{FF2B5EF4-FFF2-40B4-BE49-F238E27FC236}">
                <a16:creationId xmlns:a16="http://schemas.microsoft.com/office/drawing/2014/main" id="{B41C5DBA-64A1-4A52-9526-DA5A86E802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3356" y="1301262"/>
            <a:ext cx="3043550" cy="3238927"/>
          </a:xfrm>
        </p:spPr>
        <p:txBody>
          <a:bodyPr>
            <a:normAutofit/>
          </a:bodyPr>
          <a:lstStyle/>
          <a:p>
            <a:r>
              <a:rPr lang="de-DE" b="1" dirty="0">
                <a:solidFill>
                  <a:srgbClr val="C00000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</a:rPr>
              <a:t>Weitere Folien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1283F55-50A3-4B5C-B90E-05C60461FA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C55D2-2FE0-42DA-BA33-A5AAE8282E83}" type="slidenum">
              <a:rPr lang="de-DE" smtClean="0">
                <a:solidFill>
                  <a:schemeClr val="tx1"/>
                </a:solidFill>
              </a:rPr>
              <a:t>21</a:t>
            </a:fld>
            <a:endParaRPr lang="de-DE" dirty="0">
              <a:solidFill>
                <a:schemeClr val="tx1"/>
              </a:solidFill>
            </a:endParaRP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A58AEF72-1879-4EAD-A685-42E1CB30E4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2658" y="323410"/>
            <a:ext cx="1222283" cy="7211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D8313D31-9B82-4B14-83E8-51F35470266D}"/>
              </a:ext>
            </a:extLst>
          </p:cNvPr>
          <p:cNvGrpSpPr/>
          <p:nvPr/>
        </p:nvGrpSpPr>
        <p:grpSpPr>
          <a:xfrm>
            <a:off x="4201011" y="3696816"/>
            <a:ext cx="3789977" cy="45719"/>
            <a:chOff x="0" y="0"/>
            <a:chExt cx="6633210" cy="36000"/>
          </a:xfrm>
        </p:grpSpPr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CD47A385-9DFA-49FC-B31C-4D4D6BCD233C}"/>
                </a:ext>
              </a:extLst>
            </p:cNvPr>
            <p:cNvSpPr/>
            <p:nvPr/>
          </p:nvSpPr>
          <p:spPr>
            <a:xfrm>
              <a:off x="0" y="0"/>
              <a:ext cx="2214000" cy="36000"/>
            </a:xfrm>
            <a:prstGeom prst="rect">
              <a:avLst/>
            </a:prstGeom>
            <a:solidFill>
              <a:srgbClr val="C60C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/>
            </a:p>
          </p:txBody>
        </p:sp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76E57EB2-08A3-418A-95AE-D6D750C7F006}"/>
                </a:ext>
              </a:extLst>
            </p:cNvPr>
            <p:cNvSpPr/>
            <p:nvPr/>
          </p:nvSpPr>
          <p:spPr>
            <a:xfrm>
              <a:off x="2209800" y="0"/>
              <a:ext cx="2213610" cy="35560"/>
            </a:xfrm>
            <a:prstGeom prst="rect">
              <a:avLst/>
            </a:prstGeom>
            <a:solidFill>
              <a:srgbClr val="EA5B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/>
            </a:p>
          </p:txBody>
        </p:sp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CE0F582C-12C4-4F3D-B433-D1C481995E17}"/>
                </a:ext>
              </a:extLst>
            </p:cNvPr>
            <p:cNvSpPr/>
            <p:nvPr/>
          </p:nvSpPr>
          <p:spPr>
            <a:xfrm>
              <a:off x="4419600" y="0"/>
              <a:ext cx="2213610" cy="35560"/>
            </a:xfrm>
            <a:prstGeom prst="rect">
              <a:avLst/>
            </a:prstGeom>
            <a:solidFill>
              <a:srgbClr val="B625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9600360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5C5C93C0-A9A6-44B2-A746-57A4146A2C04}"/>
              </a:ext>
            </a:extLst>
          </p:cNvPr>
          <p:cNvSpPr/>
          <p:nvPr/>
        </p:nvSpPr>
        <p:spPr>
          <a:xfrm>
            <a:off x="3173146" y="0"/>
            <a:ext cx="9008286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1. Mathematische Grundlagen</a:t>
            </a:r>
            <a:endParaRPr lang="de-DE" dirty="0"/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B41C5DBA-64A1-4A52-9526-DA5A86E802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4" y="3221876"/>
            <a:ext cx="3043550" cy="524201"/>
          </a:xfrm>
        </p:spPr>
        <p:txBody>
          <a:bodyPr>
            <a:noAutofit/>
          </a:bodyPr>
          <a:lstStyle/>
          <a:p>
            <a:r>
              <a:rPr lang="de-DE" sz="2400" b="1" dirty="0" err="1">
                <a:solidFill>
                  <a:srgbClr val="C00000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</a:rPr>
              <a:t>get</a:t>
            </a:r>
            <a:r>
              <a:rPr lang="de-DE" sz="2400" b="1" dirty="0">
                <a:solidFill>
                  <a:srgbClr val="C00000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</a:rPr>
              <a:t>()-Methode </a:t>
            </a:r>
            <a:r>
              <a:rPr lang="de-DE" sz="2400" b="1" dirty="0">
                <a:solidFill>
                  <a:srgbClr val="C00000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sym typeface="Symbol" panose="05050102010706020507" pitchFamily="18" charset="2"/>
              </a:rPr>
              <a:t>(log n)</a:t>
            </a:r>
            <a:r>
              <a:rPr lang="de-DE" sz="2400" b="1" dirty="0">
                <a:solidFill>
                  <a:srgbClr val="C00000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</a:rPr>
              <a:t> </a:t>
            </a:r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C7EB80DD-5EE4-478A-9BB2-6C224BEC18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0698" y="951692"/>
            <a:ext cx="7508759" cy="5064570"/>
          </a:xfrm>
          <a:solidFill>
            <a:schemeClr val="bg1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endParaRPr lang="de-DE" sz="1800" kern="150" dirty="0">
              <a:solidFill>
                <a:srgbClr val="353536"/>
              </a:solidFill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de-DE" sz="1800" kern="150" dirty="0">
              <a:solidFill>
                <a:srgbClr val="353536"/>
              </a:solidFill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de-DE" sz="1800" kern="150" dirty="0">
              <a:solidFill>
                <a:srgbClr val="353536"/>
              </a:solidFill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de-DE" sz="1800" kern="150" dirty="0">
              <a:solidFill>
                <a:srgbClr val="353536"/>
              </a:solidFill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de-DE" sz="1800" kern="150" dirty="0">
              <a:solidFill>
                <a:srgbClr val="353536"/>
              </a:solidFill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de-DE" sz="1800" kern="150" dirty="0">
              <a:solidFill>
                <a:srgbClr val="353536"/>
              </a:solidFill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A58AEF72-1879-4EAD-A685-42E1CB30E4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046" y="203270"/>
            <a:ext cx="1222283" cy="7211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D8313D31-9B82-4B14-83E8-51F35470266D}"/>
              </a:ext>
            </a:extLst>
          </p:cNvPr>
          <p:cNvGrpSpPr/>
          <p:nvPr/>
        </p:nvGrpSpPr>
        <p:grpSpPr>
          <a:xfrm>
            <a:off x="129596" y="3750212"/>
            <a:ext cx="2716502" cy="47552"/>
            <a:chOff x="0" y="0"/>
            <a:chExt cx="6633210" cy="36000"/>
          </a:xfrm>
        </p:grpSpPr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CD47A385-9DFA-49FC-B31C-4D4D6BCD233C}"/>
                </a:ext>
              </a:extLst>
            </p:cNvPr>
            <p:cNvSpPr/>
            <p:nvPr/>
          </p:nvSpPr>
          <p:spPr>
            <a:xfrm>
              <a:off x="0" y="0"/>
              <a:ext cx="2214000" cy="36000"/>
            </a:xfrm>
            <a:prstGeom prst="rect">
              <a:avLst/>
            </a:prstGeom>
            <a:solidFill>
              <a:srgbClr val="C60C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/>
            </a:p>
          </p:txBody>
        </p:sp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76E57EB2-08A3-418A-95AE-D6D750C7F006}"/>
                </a:ext>
              </a:extLst>
            </p:cNvPr>
            <p:cNvSpPr/>
            <p:nvPr/>
          </p:nvSpPr>
          <p:spPr>
            <a:xfrm>
              <a:off x="2209800" y="0"/>
              <a:ext cx="2213610" cy="35560"/>
            </a:xfrm>
            <a:prstGeom prst="rect">
              <a:avLst/>
            </a:prstGeom>
            <a:solidFill>
              <a:srgbClr val="EA5B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/>
            </a:p>
          </p:txBody>
        </p:sp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CE0F582C-12C4-4F3D-B433-D1C481995E17}"/>
                </a:ext>
              </a:extLst>
            </p:cNvPr>
            <p:cNvSpPr/>
            <p:nvPr/>
          </p:nvSpPr>
          <p:spPr>
            <a:xfrm>
              <a:off x="4419600" y="0"/>
              <a:ext cx="2213610" cy="35560"/>
            </a:xfrm>
            <a:prstGeom prst="rect">
              <a:avLst/>
            </a:prstGeom>
            <a:solidFill>
              <a:srgbClr val="B625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/>
            </a:p>
          </p:txBody>
        </p:sp>
      </p:grpSp>
      <p:sp>
        <p:nvSpPr>
          <p:cNvPr id="2" name="Textfeld 1">
            <a:extLst>
              <a:ext uri="{FF2B5EF4-FFF2-40B4-BE49-F238E27FC236}">
                <a16:creationId xmlns:a16="http://schemas.microsoft.com/office/drawing/2014/main" id="{65581FF3-40F6-49F7-8029-A0B90507A3E4}"/>
              </a:ext>
            </a:extLst>
          </p:cNvPr>
          <p:cNvSpPr txBox="1"/>
          <p:nvPr/>
        </p:nvSpPr>
        <p:spPr>
          <a:xfrm>
            <a:off x="8943098" y="208196"/>
            <a:ext cx="1552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accent2"/>
                </a:solidFill>
              </a:rPr>
              <a:t>Weitere Folien</a:t>
            </a:r>
          </a:p>
        </p:txBody>
      </p:sp>
      <p:sp>
        <p:nvSpPr>
          <p:cNvPr id="76" name="Textfeld 75">
            <a:extLst>
              <a:ext uri="{FF2B5EF4-FFF2-40B4-BE49-F238E27FC236}">
                <a16:creationId xmlns:a16="http://schemas.microsoft.com/office/drawing/2014/main" id="{026D53DA-5817-416A-A1F9-19D5BACB9AA1}"/>
              </a:ext>
            </a:extLst>
          </p:cNvPr>
          <p:cNvSpPr txBox="1"/>
          <p:nvPr/>
        </p:nvSpPr>
        <p:spPr>
          <a:xfrm>
            <a:off x="10437614" y="5066042"/>
            <a:ext cx="2146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>
              <a:solidFill>
                <a:schemeClr val="accent1"/>
              </a:solidFill>
            </a:endParaRPr>
          </a:p>
          <a:p>
            <a:endParaRPr lang="de-DE" dirty="0">
              <a:solidFill>
                <a:schemeClr val="accent1"/>
              </a:solidFill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6A583EF7-18B2-8E61-66DF-38298EBA76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4721" y="1154892"/>
            <a:ext cx="5578377" cy="1634751"/>
          </a:xfrm>
          <a:prstGeom prst="rect">
            <a:avLst/>
          </a:prstGeom>
        </p:spPr>
      </p:pic>
      <p:sp>
        <p:nvSpPr>
          <p:cNvPr id="17" name="Textfeld 16">
            <a:extLst>
              <a:ext uri="{FF2B5EF4-FFF2-40B4-BE49-F238E27FC236}">
                <a16:creationId xmlns:a16="http://schemas.microsoft.com/office/drawing/2014/main" id="{88796CEB-2B4C-7FAA-07E3-0A0256BF19C0}"/>
              </a:ext>
            </a:extLst>
          </p:cNvPr>
          <p:cNvSpPr txBox="1"/>
          <p:nvPr/>
        </p:nvSpPr>
        <p:spPr>
          <a:xfrm>
            <a:off x="5651500" y="2971800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/>
          </a:p>
        </p:txBody>
      </p:sp>
      <p:sp>
        <p:nvSpPr>
          <p:cNvPr id="23" name="Geschweifte Klammer rechts 22">
            <a:extLst>
              <a:ext uri="{FF2B5EF4-FFF2-40B4-BE49-F238E27FC236}">
                <a16:creationId xmlns:a16="http://schemas.microsoft.com/office/drawing/2014/main" id="{91845F6F-588C-CA18-FDF5-66C9BB61436D}"/>
              </a:ext>
            </a:extLst>
          </p:cNvPr>
          <p:cNvSpPr/>
          <p:nvPr/>
        </p:nvSpPr>
        <p:spPr>
          <a:xfrm>
            <a:off x="6987813" y="1468307"/>
            <a:ext cx="186267" cy="211667"/>
          </a:xfrm>
          <a:prstGeom prst="rightBrac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3A7F6C65-7B80-D212-5647-9D32F69EC8D3}"/>
              </a:ext>
            </a:extLst>
          </p:cNvPr>
          <p:cNvSpPr txBox="1"/>
          <p:nvPr/>
        </p:nvSpPr>
        <p:spPr>
          <a:xfrm>
            <a:off x="7235980" y="1389474"/>
            <a:ext cx="511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7030A0"/>
                </a:solidFill>
              </a:rPr>
              <a:t>2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D8ADE946-056D-876C-E161-7AB1C82D13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4722" y="1195746"/>
            <a:ext cx="5466012" cy="1769392"/>
          </a:xfrm>
          <a:prstGeom prst="rect">
            <a:avLst/>
          </a:prstGeom>
        </p:spPr>
      </p:pic>
      <p:sp>
        <p:nvSpPr>
          <p:cNvPr id="18" name="Geschweifte Klammer rechts 17">
            <a:extLst>
              <a:ext uri="{FF2B5EF4-FFF2-40B4-BE49-F238E27FC236}">
                <a16:creationId xmlns:a16="http://schemas.microsoft.com/office/drawing/2014/main" id="{D6633081-D829-EE77-2275-C904F1D35F98}"/>
              </a:ext>
            </a:extLst>
          </p:cNvPr>
          <p:cNvSpPr/>
          <p:nvPr/>
        </p:nvSpPr>
        <p:spPr>
          <a:xfrm>
            <a:off x="6962413" y="1485240"/>
            <a:ext cx="186267" cy="211667"/>
          </a:xfrm>
          <a:prstGeom prst="rightBrac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Geschweifte Klammer rechts 18">
            <a:extLst>
              <a:ext uri="{FF2B5EF4-FFF2-40B4-BE49-F238E27FC236}">
                <a16:creationId xmlns:a16="http://schemas.microsoft.com/office/drawing/2014/main" id="{19462D9C-D21D-7769-7E23-991D25386DAB}"/>
              </a:ext>
            </a:extLst>
          </p:cNvPr>
          <p:cNvSpPr/>
          <p:nvPr/>
        </p:nvSpPr>
        <p:spPr>
          <a:xfrm>
            <a:off x="8830734" y="1820333"/>
            <a:ext cx="264450" cy="972641"/>
          </a:xfrm>
          <a:prstGeom prst="rightBrac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57E91D5F-D3A2-A9EC-415B-50CA4A1E49E3}"/>
              </a:ext>
            </a:extLst>
          </p:cNvPr>
          <p:cNvSpPr txBox="1"/>
          <p:nvPr/>
        </p:nvSpPr>
        <p:spPr>
          <a:xfrm>
            <a:off x="7201775" y="1406407"/>
            <a:ext cx="595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2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8163956-72B3-675F-D16C-8BC72320D8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74401" y="1205694"/>
            <a:ext cx="5820783" cy="3801494"/>
          </a:xfrm>
          <a:prstGeom prst="rect">
            <a:avLst/>
          </a:prstGeom>
        </p:spPr>
      </p:pic>
      <p:sp>
        <p:nvSpPr>
          <p:cNvPr id="5" name="Geschweifte Klammer rechts 4">
            <a:extLst>
              <a:ext uri="{FF2B5EF4-FFF2-40B4-BE49-F238E27FC236}">
                <a16:creationId xmlns:a16="http://schemas.microsoft.com/office/drawing/2014/main" id="{284F917E-8AE3-57A9-AE56-20ACBCE8244A}"/>
              </a:ext>
            </a:extLst>
          </p:cNvPr>
          <p:cNvSpPr/>
          <p:nvPr/>
        </p:nvSpPr>
        <p:spPr>
          <a:xfrm>
            <a:off x="7747138" y="1485240"/>
            <a:ext cx="287552" cy="1046293"/>
          </a:xfrm>
          <a:prstGeom prst="rightBrac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DAB4DC17-963B-7C2E-2B3D-4D4EABCD7A0E}"/>
              </a:ext>
            </a:extLst>
          </p:cNvPr>
          <p:cNvSpPr txBox="1"/>
          <p:nvPr/>
        </p:nvSpPr>
        <p:spPr>
          <a:xfrm>
            <a:off x="8038326" y="1813671"/>
            <a:ext cx="1049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2 + ???</a:t>
            </a:r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15E72D21-4E57-F9BF-33DF-AE84361931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74400" y="1195745"/>
            <a:ext cx="6199799" cy="3801457"/>
          </a:xfrm>
          <a:prstGeom prst="rect">
            <a:avLst/>
          </a:prstGeom>
        </p:spPr>
      </p:pic>
      <p:sp>
        <p:nvSpPr>
          <p:cNvPr id="25" name="Geschweifte Klammer rechts 24">
            <a:extLst>
              <a:ext uri="{FF2B5EF4-FFF2-40B4-BE49-F238E27FC236}">
                <a16:creationId xmlns:a16="http://schemas.microsoft.com/office/drawing/2014/main" id="{C15FE100-519C-2782-27DC-05A5A7AE9C16}"/>
              </a:ext>
            </a:extLst>
          </p:cNvPr>
          <p:cNvSpPr/>
          <p:nvPr/>
        </p:nvSpPr>
        <p:spPr>
          <a:xfrm>
            <a:off x="7645400" y="1529220"/>
            <a:ext cx="389290" cy="1012261"/>
          </a:xfrm>
          <a:prstGeom prst="rightBrac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B2F4A2B2-092A-A5C1-E351-D56ACB9027B5}"/>
              </a:ext>
            </a:extLst>
          </p:cNvPr>
          <p:cNvSpPr txBox="1"/>
          <p:nvPr/>
        </p:nvSpPr>
        <p:spPr>
          <a:xfrm>
            <a:off x="8094997" y="1847645"/>
            <a:ext cx="1001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2 + </a:t>
            </a:r>
            <a:r>
              <a:rPr lang="de-DE" dirty="0"/>
              <a:t>???</a:t>
            </a:r>
          </a:p>
        </p:txBody>
      </p:sp>
      <p:sp>
        <p:nvSpPr>
          <p:cNvPr id="28" name="Geschweifte Klammer rechts 27">
            <a:extLst>
              <a:ext uri="{FF2B5EF4-FFF2-40B4-BE49-F238E27FC236}">
                <a16:creationId xmlns:a16="http://schemas.microsoft.com/office/drawing/2014/main" id="{3EFA4B6E-80CE-3E61-8AD6-DC66D22E232D}"/>
              </a:ext>
            </a:extLst>
          </p:cNvPr>
          <p:cNvSpPr/>
          <p:nvPr/>
        </p:nvSpPr>
        <p:spPr>
          <a:xfrm>
            <a:off x="6815667" y="3221876"/>
            <a:ext cx="146746" cy="359524"/>
          </a:xfrm>
          <a:prstGeom prst="rightBrac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537341A4-6BC0-6FCC-81AD-1832E4A7DA12}"/>
              </a:ext>
            </a:extLst>
          </p:cNvPr>
          <p:cNvSpPr txBox="1"/>
          <p:nvPr/>
        </p:nvSpPr>
        <p:spPr>
          <a:xfrm>
            <a:off x="6987813" y="3212068"/>
            <a:ext cx="946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1 + 1</a:t>
            </a:r>
          </a:p>
        </p:txBody>
      </p:sp>
      <p:sp>
        <p:nvSpPr>
          <p:cNvPr id="30" name="Geschweifte Klammer rechts 29">
            <a:extLst>
              <a:ext uri="{FF2B5EF4-FFF2-40B4-BE49-F238E27FC236}">
                <a16:creationId xmlns:a16="http://schemas.microsoft.com/office/drawing/2014/main" id="{CB8891EC-D956-4095-3F16-6D3012E00D09}"/>
              </a:ext>
            </a:extLst>
          </p:cNvPr>
          <p:cNvSpPr/>
          <p:nvPr/>
        </p:nvSpPr>
        <p:spPr>
          <a:xfrm>
            <a:off x="9029650" y="3705503"/>
            <a:ext cx="146746" cy="359524"/>
          </a:xfrm>
          <a:prstGeom prst="rightBrac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62235816-3638-AFFC-9C51-2EC71485D60F}"/>
              </a:ext>
            </a:extLst>
          </p:cNvPr>
          <p:cNvSpPr txBox="1"/>
          <p:nvPr/>
        </p:nvSpPr>
        <p:spPr>
          <a:xfrm>
            <a:off x="9176396" y="3695695"/>
            <a:ext cx="1126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2 + </a:t>
            </a:r>
            <a:r>
              <a:rPr lang="de-DE" dirty="0"/>
              <a:t>???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284BE10C-DDDC-8B63-3435-70868E15DF12}"/>
              </a:ext>
            </a:extLst>
          </p:cNvPr>
          <p:cNvSpPr txBox="1"/>
          <p:nvPr/>
        </p:nvSpPr>
        <p:spPr>
          <a:xfrm>
            <a:off x="9176396" y="4283722"/>
            <a:ext cx="1126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2 + </a:t>
            </a:r>
            <a:r>
              <a:rPr lang="de-DE" dirty="0"/>
              <a:t>???</a:t>
            </a:r>
          </a:p>
        </p:txBody>
      </p:sp>
      <p:cxnSp>
        <p:nvCxnSpPr>
          <p:cNvPr id="35" name="Gerader Verbinder 34">
            <a:extLst>
              <a:ext uri="{FF2B5EF4-FFF2-40B4-BE49-F238E27FC236}">
                <a16:creationId xmlns:a16="http://schemas.microsoft.com/office/drawing/2014/main" id="{66167084-A726-8317-F613-205377D7A778}"/>
              </a:ext>
            </a:extLst>
          </p:cNvPr>
          <p:cNvCxnSpPr/>
          <p:nvPr/>
        </p:nvCxnSpPr>
        <p:spPr>
          <a:xfrm>
            <a:off x="5308600" y="1964267"/>
            <a:ext cx="694267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Gerader Verbinder 36">
            <a:extLst>
              <a:ext uri="{FF2B5EF4-FFF2-40B4-BE49-F238E27FC236}">
                <a16:creationId xmlns:a16="http://schemas.microsoft.com/office/drawing/2014/main" id="{8900CAE7-35EE-814F-47EE-3E196CD318C3}"/>
              </a:ext>
            </a:extLst>
          </p:cNvPr>
          <p:cNvCxnSpPr/>
          <p:nvPr/>
        </p:nvCxnSpPr>
        <p:spPr>
          <a:xfrm>
            <a:off x="5300133" y="4141227"/>
            <a:ext cx="694267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9" name="Gerader Verbinder 38">
            <a:extLst>
              <a:ext uri="{FF2B5EF4-FFF2-40B4-BE49-F238E27FC236}">
                <a16:creationId xmlns:a16="http://schemas.microsoft.com/office/drawing/2014/main" id="{A17CF614-3E3F-3DCD-0FE9-8DB090E288D3}"/>
              </a:ext>
            </a:extLst>
          </p:cNvPr>
          <p:cNvCxnSpPr/>
          <p:nvPr/>
        </p:nvCxnSpPr>
        <p:spPr>
          <a:xfrm>
            <a:off x="5291667" y="4671577"/>
            <a:ext cx="694267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Geschweifte Klammer rechts 2">
            <a:extLst>
              <a:ext uri="{FF2B5EF4-FFF2-40B4-BE49-F238E27FC236}">
                <a16:creationId xmlns:a16="http://schemas.microsoft.com/office/drawing/2014/main" id="{5FE06F8F-112A-D06A-918C-811A5BE7332B}"/>
              </a:ext>
            </a:extLst>
          </p:cNvPr>
          <p:cNvSpPr/>
          <p:nvPr/>
        </p:nvSpPr>
        <p:spPr>
          <a:xfrm>
            <a:off x="6723142" y="4726736"/>
            <a:ext cx="146746" cy="187342"/>
          </a:xfrm>
          <a:prstGeom prst="rightBrac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CE03198E-DE1E-0157-B097-9FF3E234830B}"/>
              </a:ext>
            </a:extLst>
          </p:cNvPr>
          <p:cNvSpPr txBox="1"/>
          <p:nvPr/>
        </p:nvSpPr>
        <p:spPr>
          <a:xfrm>
            <a:off x="6843548" y="4627870"/>
            <a:ext cx="759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26" name="Geschweifte Klammer rechts 25">
            <a:extLst>
              <a:ext uri="{FF2B5EF4-FFF2-40B4-BE49-F238E27FC236}">
                <a16:creationId xmlns:a16="http://schemas.microsoft.com/office/drawing/2014/main" id="{CA6B1184-1E56-A911-4AB4-15CDA842CEE8}"/>
              </a:ext>
            </a:extLst>
          </p:cNvPr>
          <p:cNvSpPr/>
          <p:nvPr/>
        </p:nvSpPr>
        <p:spPr>
          <a:xfrm>
            <a:off x="8989044" y="4210040"/>
            <a:ext cx="146746" cy="516696"/>
          </a:xfrm>
          <a:prstGeom prst="rightBrac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986647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C7EB80DD-5EE4-478A-9BB2-6C224BEC18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0698" y="951692"/>
            <a:ext cx="7508759" cy="5064570"/>
          </a:xfrm>
          <a:solidFill>
            <a:schemeClr val="bg1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endParaRPr lang="de-DE" sz="1800" kern="150" dirty="0">
              <a:solidFill>
                <a:srgbClr val="353536"/>
              </a:solidFill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de-DE" sz="1800" kern="150" dirty="0">
              <a:solidFill>
                <a:srgbClr val="353536"/>
              </a:solidFill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de-DE" sz="1800" kern="150" dirty="0">
              <a:solidFill>
                <a:srgbClr val="353536"/>
              </a:solidFill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de-DE" sz="1800" kern="150" dirty="0">
              <a:solidFill>
                <a:srgbClr val="353536"/>
              </a:solidFill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de-DE" sz="1800" kern="150" dirty="0">
              <a:solidFill>
                <a:srgbClr val="353536"/>
              </a:solidFill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de-DE" sz="1800" kern="150" dirty="0">
              <a:solidFill>
                <a:srgbClr val="353536"/>
              </a:solidFill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hteck 11">
                <a:extLst>
                  <a:ext uri="{FF2B5EF4-FFF2-40B4-BE49-F238E27FC236}">
                    <a16:creationId xmlns:a16="http://schemas.microsoft.com/office/drawing/2014/main" id="{5C5C93C0-A9A6-44B2-A746-57A4146A2C04}"/>
                  </a:ext>
                </a:extLst>
              </p:cNvPr>
              <p:cNvSpPr/>
              <p:nvPr/>
            </p:nvSpPr>
            <p:spPr>
              <a:xfrm>
                <a:off x="3173146" y="7197"/>
                <a:ext cx="9008286" cy="68580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a:fld id="{825F15A7-03F4-43D7-82C5-3E23DA2F108C}" type="mathplaceholder">
                      <a:rPr lang="de-DE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a:t>Geben Sie hier eine Formel ein.</a:t>
                    </a:fld>
                  </m:oMath>
                </a14:m>
                <a:r>
                  <a:rPr lang="de-DE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1. Mathematische Grundlagen</a:t>
                </a:r>
                <a:endParaRPr lang="de-DE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" name="Rechteck 11">
                <a:extLst>
                  <a:ext uri="{FF2B5EF4-FFF2-40B4-BE49-F238E27FC236}">
                    <a16:creationId xmlns:a16="http://schemas.microsoft.com/office/drawing/2014/main" id="{5C5C93C0-A9A6-44B2-A746-57A4146A2C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3146" y="7197"/>
                <a:ext cx="9008286" cy="685800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4" name="Grafik 33">
            <a:extLst>
              <a:ext uri="{FF2B5EF4-FFF2-40B4-BE49-F238E27FC236}">
                <a16:creationId xmlns:a16="http://schemas.microsoft.com/office/drawing/2014/main" id="{BAD855AE-507C-A124-BB06-A85B682574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4721" y="927820"/>
            <a:ext cx="5767021" cy="2206726"/>
          </a:xfrm>
          <a:prstGeom prst="rect">
            <a:avLst/>
          </a:prstGeom>
        </p:spPr>
      </p:pic>
      <p:sp>
        <p:nvSpPr>
          <p:cNvPr id="9" name="Titel 8">
            <a:extLst>
              <a:ext uri="{FF2B5EF4-FFF2-40B4-BE49-F238E27FC236}">
                <a16:creationId xmlns:a16="http://schemas.microsoft.com/office/drawing/2014/main" id="{B41C5DBA-64A1-4A52-9526-DA5A86E802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4" y="3221876"/>
            <a:ext cx="3043550" cy="524201"/>
          </a:xfrm>
        </p:spPr>
        <p:txBody>
          <a:bodyPr>
            <a:noAutofit/>
          </a:bodyPr>
          <a:lstStyle/>
          <a:p>
            <a:r>
              <a:rPr lang="de-DE" sz="2400" b="1" dirty="0" err="1">
                <a:solidFill>
                  <a:srgbClr val="C00000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</a:rPr>
              <a:t>get</a:t>
            </a:r>
            <a:r>
              <a:rPr lang="de-DE" sz="2400" b="1" dirty="0">
                <a:solidFill>
                  <a:srgbClr val="C00000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</a:rPr>
              <a:t>()-Methode </a:t>
            </a:r>
            <a:r>
              <a:rPr lang="de-DE" sz="2400" b="1" dirty="0">
                <a:solidFill>
                  <a:srgbClr val="C00000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sym typeface="Symbol" panose="05050102010706020507" pitchFamily="18" charset="2"/>
              </a:rPr>
              <a:t>(log n)</a:t>
            </a:r>
            <a:r>
              <a:rPr lang="de-DE" sz="2400" b="1" dirty="0">
                <a:solidFill>
                  <a:srgbClr val="C00000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</a:rPr>
              <a:t> 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A58AEF72-1879-4EAD-A685-42E1CB30E4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046" y="203270"/>
            <a:ext cx="1222283" cy="7211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D8313D31-9B82-4B14-83E8-51F35470266D}"/>
              </a:ext>
            </a:extLst>
          </p:cNvPr>
          <p:cNvGrpSpPr/>
          <p:nvPr/>
        </p:nvGrpSpPr>
        <p:grpSpPr>
          <a:xfrm>
            <a:off x="129596" y="3750212"/>
            <a:ext cx="2716502" cy="47552"/>
            <a:chOff x="0" y="0"/>
            <a:chExt cx="6633210" cy="36000"/>
          </a:xfrm>
        </p:grpSpPr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CD47A385-9DFA-49FC-B31C-4D4D6BCD233C}"/>
                </a:ext>
              </a:extLst>
            </p:cNvPr>
            <p:cNvSpPr/>
            <p:nvPr/>
          </p:nvSpPr>
          <p:spPr>
            <a:xfrm>
              <a:off x="0" y="0"/>
              <a:ext cx="2214000" cy="36000"/>
            </a:xfrm>
            <a:prstGeom prst="rect">
              <a:avLst/>
            </a:prstGeom>
            <a:solidFill>
              <a:srgbClr val="C60C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/>
            </a:p>
          </p:txBody>
        </p:sp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76E57EB2-08A3-418A-95AE-D6D750C7F006}"/>
                </a:ext>
              </a:extLst>
            </p:cNvPr>
            <p:cNvSpPr/>
            <p:nvPr/>
          </p:nvSpPr>
          <p:spPr>
            <a:xfrm>
              <a:off x="2209800" y="0"/>
              <a:ext cx="2213610" cy="35560"/>
            </a:xfrm>
            <a:prstGeom prst="rect">
              <a:avLst/>
            </a:prstGeom>
            <a:solidFill>
              <a:srgbClr val="EA5B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/>
            </a:p>
          </p:txBody>
        </p:sp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CE0F582C-12C4-4F3D-B433-D1C481995E17}"/>
                </a:ext>
              </a:extLst>
            </p:cNvPr>
            <p:cNvSpPr/>
            <p:nvPr/>
          </p:nvSpPr>
          <p:spPr>
            <a:xfrm>
              <a:off x="4419600" y="0"/>
              <a:ext cx="2213610" cy="35560"/>
            </a:xfrm>
            <a:prstGeom prst="rect">
              <a:avLst/>
            </a:prstGeom>
            <a:solidFill>
              <a:srgbClr val="B625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/>
            </a:p>
          </p:txBody>
        </p:sp>
      </p:grpSp>
      <p:sp>
        <p:nvSpPr>
          <p:cNvPr id="2" name="Textfeld 1">
            <a:extLst>
              <a:ext uri="{FF2B5EF4-FFF2-40B4-BE49-F238E27FC236}">
                <a16:creationId xmlns:a16="http://schemas.microsoft.com/office/drawing/2014/main" id="{65581FF3-40F6-49F7-8029-A0B90507A3E4}"/>
              </a:ext>
            </a:extLst>
          </p:cNvPr>
          <p:cNvSpPr txBox="1"/>
          <p:nvPr/>
        </p:nvSpPr>
        <p:spPr>
          <a:xfrm>
            <a:off x="8943098" y="208196"/>
            <a:ext cx="1552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accent2"/>
                </a:solidFill>
              </a:rPr>
              <a:t>Weitere Folien</a:t>
            </a:r>
          </a:p>
        </p:txBody>
      </p:sp>
      <p:sp>
        <p:nvSpPr>
          <p:cNvPr id="76" name="Textfeld 75">
            <a:extLst>
              <a:ext uri="{FF2B5EF4-FFF2-40B4-BE49-F238E27FC236}">
                <a16:creationId xmlns:a16="http://schemas.microsoft.com/office/drawing/2014/main" id="{026D53DA-5817-416A-A1F9-19D5BACB9AA1}"/>
              </a:ext>
            </a:extLst>
          </p:cNvPr>
          <p:cNvSpPr txBox="1"/>
          <p:nvPr/>
        </p:nvSpPr>
        <p:spPr>
          <a:xfrm>
            <a:off x="10437614" y="5066042"/>
            <a:ext cx="2146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>
              <a:solidFill>
                <a:schemeClr val="accent1"/>
              </a:solidFill>
            </a:endParaRPr>
          </a:p>
          <a:p>
            <a:endParaRPr lang="de-DE" dirty="0">
              <a:solidFill>
                <a:schemeClr val="accent1"/>
              </a:solidFill>
            </a:endParaRP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88796CEB-2B4C-7FAA-07E3-0A0256BF19C0}"/>
              </a:ext>
            </a:extLst>
          </p:cNvPr>
          <p:cNvSpPr txBox="1"/>
          <p:nvPr/>
        </p:nvSpPr>
        <p:spPr>
          <a:xfrm>
            <a:off x="5651500" y="2971800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/>
          </a:p>
        </p:txBody>
      </p:sp>
      <p:sp>
        <p:nvSpPr>
          <p:cNvPr id="28" name="Geschweifte Klammer rechts 27">
            <a:extLst>
              <a:ext uri="{FF2B5EF4-FFF2-40B4-BE49-F238E27FC236}">
                <a16:creationId xmlns:a16="http://schemas.microsoft.com/office/drawing/2014/main" id="{3EFA4B6E-80CE-3E61-8AD6-DC66D22E232D}"/>
              </a:ext>
            </a:extLst>
          </p:cNvPr>
          <p:cNvSpPr/>
          <p:nvPr/>
        </p:nvSpPr>
        <p:spPr>
          <a:xfrm>
            <a:off x="6912217" y="1330012"/>
            <a:ext cx="146746" cy="359524"/>
          </a:xfrm>
          <a:prstGeom prst="rightBrac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537341A4-6BC0-6FCC-81AD-1832E4A7DA12}"/>
              </a:ext>
            </a:extLst>
          </p:cNvPr>
          <p:cNvSpPr txBox="1"/>
          <p:nvPr/>
        </p:nvSpPr>
        <p:spPr>
          <a:xfrm>
            <a:off x="7084363" y="1320204"/>
            <a:ext cx="946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1 + 1</a:t>
            </a:r>
          </a:p>
        </p:txBody>
      </p:sp>
      <p:sp>
        <p:nvSpPr>
          <p:cNvPr id="30" name="Geschweifte Klammer rechts 29">
            <a:extLst>
              <a:ext uri="{FF2B5EF4-FFF2-40B4-BE49-F238E27FC236}">
                <a16:creationId xmlns:a16="http://schemas.microsoft.com/office/drawing/2014/main" id="{CB8891EC-D956-4095-3F16-6D3012E00D09}"/>
              </a:ext>
            </a:extLst>
          </p:cNvPr>
          <p:cNvSpPr/>
          <p:nvPr/>
        </p:nvSpPr>
        <p:spPr>
          <a:xfrm>
            <a:off x="9126200" y="1813639"/>
            <a:ext cx="146746" cy="359524"/>
          </a:xfrm>
          <a:prstGeom prst="rightBrac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Geschweifte Klammer rechts 30">
            <a:extLst>
              <a:ext uri="{FF2B5EF4-FFF2-40B4-BE49-F238E27FC236}">
                <a16:creationId xmlns:a16="http://schemas.microsoft.com/office/drawing/2014/main" id="{B7412B75-179E-8737-2E55-77703E345F97}"/>
              </a:ext>
            </a:extLst>
          </p:cNvPr>
          <p:cNvSpPr/>
          <p:nvPr/>
        </p:nvSpPr>
        <p:spPr>
          <a:xfrm>
            <a:off x="9085594" y="2318176"/>
            <a:ext cx="146746" cy="516696"/>
          </a:xfrm>
          <a:prstGeom prst="rightBrac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62235816-3638-AFFC-9C51-2EC71485D60F}"/>
              </a:ext>
            </a:extLst>
          </p:cNvPr>
          <p:cNvSpPr txBox="1"/>
          <p:nvPr/>
        </p:nvSpPr>
        <p:spPr>
          <a:xfrm>
            <a:off x="9272946" y="1803831"/>
            <a:ext cx="1126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2 + </a:t>
            </a:r>
            <a:r>
              <a:rPr lang="de-DE" dirty="0"/>
              <a:t>???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284BE10C-DDDC-8B63-3435-70868E15DF12}"/>
              </a:ext>
            </a:extLst>
          </p:cNvPr>
          <p:cNvSpPr txBox="1"/>
          <p:nvPr/>
        </p:nvSpPr>
        <p:spPr>
          <a:xfrm>
            <a:off x="9272946" y="2391858"/>
            <a:ext cx="1126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2 + </a:t>
            </a:r>
            <a:r>
              <a:rPr lang="de-DE" dirty="0"/>
              <a:t>???</a:t>
            </a:r>
          </a:p>
        </p:txBody>
      </p:sp>
      <p:cxnSp>
        <p:nvCxnSpPr>
          <p:cNvPr id="37" name="Gerader Verbinder 36">
            <a:extLst>
              <a:ext uri="{FF2B5EF4-FFF2-40B4-BE49-F238E27FC236}">
                <a16:creationId xmlns:a16="http://schemas.microsoft.com/office/drawing/2014/main" id="{8900CAE7-35EE-814F-47EE-3E196CD318C3}"/>
              </a:ext>
            </a:extLst>
          </p:cNvPr>
          <p:cNvCxnSpPr/>
          <p:nvPr/>
        </p:nvCxnSpPr>
        <p:spPr>
          <a:xfrm>
            <a:off x="5401733" y="2240065"/>
            <a:ext cx="694267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9" name="Gerader Verbinder 38">
            <a:extLst>
              <a:ext uri="{FF2B5EF4-FFF2-40B4-BE49-F238E27FC236}">
                <a16:creationId xmlns:a16="http://schemas.microsoft.com/office/drawing/2014/main" id="{A17CF614-3E3F-3DCD-0FE9-8DB090E288D3}"/>
              </a:ext>
            </a:extLst>
          </p:cNvPr>
          <p:cNvCxnSpPr/>
          <p:nvPr/>
        </p:nvCxnSpPr>
        <p:spPr>
          <a:xfrm>
            <a:off x="5401733" y="2775248"/>
            <a:ext cx="694267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Geschweifte Klammer rechts 2">
            <a:extLst>
              <a:ext uri="{FF2B5EF4-FFF2-40B4-BE49-F238E27FC236}">
                <a16:creationId xmlns:a16="http://schemas.microsoft.com/office/drawing/2014/main" id="{6DBE951A-CC5C-0527-DC98-686CFA4CDE23}"/>
              </a:ext>
            </a:extLst>
          </p:cNvPr>
          <p:cNvSpPr/>
          <p:nvPr/>
        </p:nvSpPr>
        <p:spPr>
          <a:xfrm>
            <a:off x="6819692" y="2834872"/>
            <a:ext cx="146746" cy="187342"/>
          </a:xfrm>
          <a:prstGeom prst="rightBrac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737691C6-5CE8-F322-2901-2F82C26FD1AA}"/>
              </a:ext>
            </a:extLst>
          </p:cNvPr>
          <p:cNvSpPr txBox="1"/>
          <p:nvPr/>
        </p:nvSpPr>
        <p:spPr>
          <a:xfrm>
            <a:off x="6940098" y="2736006"/>
            <a:ext cx="759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1</a:t>
            </a:r>
          </a:p>
        </p:txBody>
      </p:sp>
      <p:pic>
        <p:nvPicPr>
          <p:cNvPr id="38" name="Grafik 37">
            <a:extLst>
              <a:ext uri="{FF2B5EF4-FFF2-40B4-BE49-F238E27FC236}">
                <a16:creationId xmlns:a16="http://schemas.microsoft.com/office/drawing/2014/main" id="{5DE7561B-48D2-ABC8-E9C6-417F3BE729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7873" y="3420620"/>
            <a:ext cx="4751806" cy="229175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feld 47">
                <a:extLst>
                  <a:ext uri="{FF2B5EF4-FFF2-40B4-BE49-F238E27FC236}">
                    <a16:creationId xmlns:a16="http://schemas.microsoft.com/office/drawing/2014/main" id="{EFD36288-26B5-9788-A90B-8C24881A432D}"/>
                  </a:ext>
                </a:extLst>
              </p:cNvPr>
              <p:cNvSpPr txBox="1"/>
              <p:nvPr/>
            </p:nvSpPr>
            <p:spPr>
              <a:xfrm>
                <a:off x="8610134" y="4110918"/>
                <a:ext cx="3138660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sz="1200" b="0" i="1" smtClean="0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𝑓</m:t>
                      </m:r>
                      <m:d>
                        <m:dPr>
                          <m:ctrlPr>
                            <a:rPr lang="de-DE" sz="1200" b="0" i="1" smtClean="0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</m:ctrlPr>
                        </m:dPr>
                        <m:e>
                          <m:r>
                            <a:rPr lang="de-DE" sz="1200" b="0" i="1" smtClean="0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𝑛</m:t>
                          </m:r>
                        </m:e>
                      </m:d>
                      <m:r>
                        <a:rPr lang="de-DE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anose="05050102010706020507" pitchFamily="18" charset="2"/>
                        </a:rPr>
                        <m:t>∈</m:t>
                      </m:r>
                      <m:r>
                        <a:rPr lang="de-DE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anose="05050102010706020507" pitchFamily="18" charset="2"/>
                        </a:rPr>
                        <m:t>𝜃</m:t>
                      </m:r>
                      <m:d>
                        <m:dPr>
                          <m:ctrlPr>
                            <a:rPr lang="de-DE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anose="05050102010706020507" pitchFamily="18" charset="2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e-DE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Symbol" panose="05050102010706020507" pitchFamily="18" charset="2"/>
                                </a:rPr>
                              </m:ctrlPr>
                            </m:sSupPr>
                            <m:e>
                              <m:r>
                                <a:rPr lang="de-DE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Symbol" panose="05050102010706020507" pitchFamily="18" charset="2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de-DE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Symbol" panose="05050102010706020507" pitchFamily="18" charset="2"/>
                                </a:rPr>
                                <m:t>0</m:t>
                              </m:r>
                            </m:sup>
                          </m:sSup>
                        </m:e>
                      </m:d>
                      <m:r>
                        <a:rPr lang="de-DE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anose="05050102010706020507" pitchFamily="18" charset="2"/>
                        </a:rPr>
                        <m:t>= </m:t>
                      </m:r>
                      <m:r>
                        <a:rPr lang="de-DE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anose="05050102010706020507" pitchFamily="18" charset="2"/>
                        </a:rPr>
                        <m:t>𝜃</m:t>
                      </m:r>
                      <m:r>
                        <a:rPr lang="de-DE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anose="05050102010706020507" pitchFamily="18" charset="2"/>
                        </a:rPr>
                        <m:t>(1)</m:t>
                      </m:r>
                    </m:oMath>
                  </m:oMathPara>
                </a14:m>
                <a:endParaRPr lang="de-DE" sz="1200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=1, </m:t>
                      </m:r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=2, </m:t>
                      </m:r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de-DE" sz="1200" b="0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de-DE" sz="12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de-DE" sz="1200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</m:fName>
                        <m:e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func>
                      <m:r>
                        <a:rPr lang="de-DE" sz="12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de-DE" sz="1200" b="0" i="0" smtClean="0">
                          <a:latin typeface="Cambria Math" panose="02040503050406030204" pitchFamily="18" charset="0"/>
                        </a:rPr>
                        <m:t>entspricht</m:t>
                      </m:r>
                      <m:r>
                        <a:rPr lang="de-DE" sz="1200" b="0" i="0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de-DE" sz="1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de-DE" sz="1200" b="0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de-DE" sz="12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de-DE" sz="1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de-DE" sz="120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func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 →</m:t>
                      </m:r>
                      <m:sSup>
                        <m:sSupPr>
                          <m:ctrlPr>
                            <a:rPr lang="de-DE" sz="1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 2</m:t>
                          </m:r>
                        </m:e>
                        <m:sup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=1 </m:t>
                      </m:r>
                      <m:r>
                        <a:rPr lang="de-DE" sz="1200" b="0" i="1" smtClean="0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 </m:t>
                      </m:r>
                      <m:r>
                        <a:rPr lang="de-DE" sz="1200" b="0" i="1" smtClean="0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𝑥</m:t>
                      </m:r>
                      <m:r>
                        <a:rPr lang="de-DE" sz="1200" b="0" i="1" smtClean="0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=0</m:t>
                      </m:r>
                    </m:oMath>
                  </m:oMathPara>
                </a14:m>
                <a:endParaRPr lang="de-DE" sz="1200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de-DE" sz="12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de-DE" sz="1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de-DE" sz="120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func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de-DE" sz="1200" b="0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DE" sz="1200" b="0" i="0" smtClean="0">
                          <a:latin typeface="Cambria Math" panose="02040503050406030204" pitchFamily="18" charset="0"/>
                        </a:rPr>
                        <m:t>Wir</m:t>
                      </m:r>
                      <m:r>
                        <a:rPr lang="de-DE" sz="12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de-DE" sz="1200" b="0" i="0" smtClean="0">
                          <a:latin typeface="Cambria Math" panose="02040503050406030204" pitchFamily="18" charset="0"/>
                        </a:rPr>
                        <m:t>sind</m:t>
                      </m:r>
                      <m:r>
                        <a:rPr lang="de-DE" sz="12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de-DE" sz="1200" b="0" i="0" smtClean="0">
                          <a:latin typeface="Cambria Math" panose="02040503050406030204" pitchFamily="18" charset="0"/>
                        </a:rPr>
                        <m:t>in</m:t>
                      </m:r>
                      <m:r>
                        <a:rPr lang="de-DE" sz="12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de-DE" sz="1200" b="0" i="0" smtClean="0">
                          <a:latin typeface="Cambria Math" panose="02040503050406030204" pitchFamily="18" charset="0"/>
                        </a:rPr>
                        <m:t>Fall</m:t>
                      </m:r>
                      <m:r>
                        <a:rPr lang="de-DE" sz="12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2:</m:t>
                      </m:r>
                    </m:oMath>
                  </m:oMathPara>
                </a14:m>
                <a:endParaRPr lang="de-DE" sz="1200" b="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de-DE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de-DE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 </m:t>
                      </m:r>
                      <m:r>
                        <a:rPr lang="de-DE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de-DE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de-DE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func>
                            <m:funcPr>
                              <m:ctrlPr>
                                <a:rPr lang="de-DE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de-DE" sz="12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de-DE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</m:func>
                        </m:e>
                      </m:d>
                      <m:r>
                        <a:rPr lang="de-DE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r>
                        <a:rPr lang="de-DE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de-DE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func>
                        <m:funcPr>
                          <m:ctrlPr>
                            <a:rPr lang="de-DE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de-DE" sz="12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de-DE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</m:func>
                      <m:r>
                        <a:rPr lang="de-DE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DE" sz="1200" dirty="0"/>
              </a:p>
            </p:txBody>
          </p:sp>
        </mc:Choice>
        <mc:Fallback xmlns="">
          <p:sp>
            <p:nvSpPr>
              <p:cNvPr id="48" name="Textfeld 47">
                <a:extLst>
                  <a:ext uri="{FF2B5EF4-FFF2-40B4-BE49-F238E27FC236}">
                    <a16:creationId xmlns:a16="http://schemas.microsoft.com/office/drawing/2014/main" id="{EFD36288-26B5-9788-A90B-8C24881A43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0134" y="4110918"/>
                <a:ext cx="3138660" cy="203132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feld 49">
                <a:extLst>
                  <a:ext uri="{FF2B5EF4-FFF2-40B4-BE49-F238E27FC236}">
                    <a16:creationId xmlns:a16="http://schemas.microsoft.com/office/drawing/2014/main" id="{64299935-7CAD-F42F-5029-237D91B72550}"/>
                  </a:ext>
                </a:extLst>
              </p:cNvPr>
              <p:cNvSpPr txBox="1"/>
              <p:nvPr/>
            </p:nvSpPr>
            <p:spPr>
              <a:xfrm>
                <a:off x="8627307" y="3429000"/>
                <a:ext cx="3138441" cy="6819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200" i="1" dirty="0"/>
                  <a:t>T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de-DE" sz="12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de-DE" sz="120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de-DE" sz="12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de-DE" sz="120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de-DE" sz="120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de-DE" sz="120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  <m:t>           </m:t>
                            </m:r>
                            <m:r>
                              <a:rPr lang="de-DE" sz="120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de-DE" sz="1200" b="0" i="0" smtClean="0">
                                <a:latin typeface="Cambria Math" panose="02040503050406030204" pitchFamily="18" charset="0"/>
                              </a:rPr>
                              <m:t>falls</m:t>
                            </m:r>
                            <m: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de-DE" sz="1200" i="1" smtClean="0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e>
                            <m:r>
                              <a:rPr lang="de-DE" sz="1200" i="1" smtClean="0">
                                <a:latin typeface="Cambria Math" panose="02040503050406030204" pitchFamily="18" charset="0"/>
                              </a:rPr>
                              <m:t>&amp;</m:t>
                            </m:r>
                            <m:d>
                              <m:dPr>
                                <m:ctrlPr>
                                  <a:rPr lang="de-DE" sz="1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de-DE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2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num>
                                  <m:den>
                                    <m:r>
                                      <a:rPr lang="de-DE" sz="12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d>
                            <m: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de-DE" sz="12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de-DE" sz="120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  <m:t>           </m:t>
                            </m:r>
                            <m:r>
                              <a:rPr lang="de-DE" sz="1200" i="1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m:rPr>
                                <m:sty m:val="p"/>
                              </m:rPr>
                              <a:rPr lang="de-DE" sz="1200" b="0" i="0" smtClean="0">
                                <a:latin typeface="Cambria Math" panose="02040503050406030204" pitchFamily="18" charset="0"/>
                              </a:rPr>
                              <m:t>sonst</m:t>
                            </m:r>
                          </m:e>
                        </m:eqArr>
                      </m:e>
                    </m:d>
                  </m:oMath>
                </a14:m>
                <a:endParaRPr lang="de-DE" sz="1200" dirty="0"/>
              </a:p>
            </p:txBody>
          </p:sp>
        </mc:Choice>
        <mc:Fallback xmlns="">
          <p:sp>
            <p:nvSpPr>
              <p:cNvPr id="50" name="Textfeld 49">
                <a:extLst>
                  <a:ext uri="{FF2B5EF4-FFF2-40B4-BE49-F238E27FC236}">
                    <a16:creationId xmlns:a16="http://schemas.microsoft.com/office/drawing/2014/main" id="{64299935-7CAD-F42F-5029-237D91B725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27307" y="3429000"/>
                <a:ext cx="3138441" cy="68191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375520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5C5C93C0-A9A6-44B2-A746-57A4146A2C04}"/>
              </a:ext>
            </a:extLst>
          </p:cNvPr>
          <p:cNvSpPr/>
          <p:nvPr/>
        </p:nvSpPr>
        <p:spPr>
          <a:xfrm>
            <a:off x="3173146" y="0"/>
            <a:ext cx="9008286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1. Mathematische Grundlagen</a:t>
            </a:r>
            <a:endParaRPr lang="de-DE" dirty="0"/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B41C5DBA-64A1-4A52-9526-DA5A86E802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4" y="3221876"/>
            <a:ext cx="3043550" cy="524201"/>
          </a:xfrm>
        </p:spPr>
        <p:txBody>
          <a:bodyPr>
            <a:noAutofit/>
          </a:bodyPr>
          <a:lstStyle/>
          <a:p>
            <a:r>
              <a:rPr lang="de-DE" sz="2400" b="1" dirty="0" err="1">
                <a:solidFill>
                  <a:srgbClr val="C00000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</a:rPr>
              <a:t>get</a:t>
            </a:r>
            <a:r>
              <a:rPr lang="de-DE" sz="2400" b="1" dirty="0">
                <a:solidFill>
                  <a:srgbClr val="C00000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</a:rPr>
              <a:t>()-Methode </a:t>
            </a:r>
            <a:r>
              <a:rPr lang="de-DE" sz="2400" b="1" dirty="0">
                <a:solidFill>
                  <a:srgbClr val="C00000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sym typeface="Symbol" panose="05050102010706020507" pitchFamily="18" charset="2"/>
              </a:rPr>
              <a:t>(log n)</a:t>
            </a:r>
            <a:r>
              <a:rPr lang="de-DE" sz="2400" b="1" dirty="0">
                <a:solidFill>
                  <a:srgbClr val="C00000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</a:rPr>
              <a:t> </a:t>
            </a:r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C7EB80DD-5EE4-478A-9BB2-6C224BEC18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0698" y="951692"/>
            <a:ext cx="7508759" cy="5064570"/>
          </a:xfrm>
          <a:solidFill>
            <a:schemeClr val="bg1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endParaRPr lang="de-DE" sz="1800" kern="150" dirty="0">
              <a:solidFill>
                <a:srgbClr val="353536"/>
              </a:solidFill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de-DE" sz="1800" kern="150" dirty="0">
              <a:solidFill>
                <a:srgbClr val="353536"/>
              </a:solidFill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de-DE" sz="1800" kern="150" dirty="0">
              <a:solidFill>
                <a:srgbClr val="353536"/>
              </a:solidFill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de-DE" sz="1800" kern="150" dirty="0">
              <a:solidFill>
                <a:srgbClr val="353536"/>
              </a:solidFill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de-DE" sz="1800" kern="150" dirty="0">
              <a:solidFill>
                <a:srgbClr val="353536"/>
              </a:solidFill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de-DE" sz="1800" kern="150" dirty="0">
              <a:solidFill>
                <a:srgbClr val="353536"/>
              </a:solidFill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A58AEF72-1879-4EAD-A685-42E1CB30E4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046" y="203270"/>
            <a:ext cx="1222283" cy="7211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D8313D31-9B82-4B14-83E8-51F35470266D}"/>
              </a:ext>
            </a:extLst>
          </p:cNvPr>
          <p:cNvGrpSpPr/>
          <p:nvPr/>
        </p:nvGrpSpPr>
        <p:grpSpPr>
          <a:xfrm>
            <a:off x="129596" y="3750212"/>
            <a:ext cx="2716502" cy="47552"/>
            <a:chOff x="0" y="0"/>
            <a:chExt cx="6633210" cy="36000"/>
          </a:xfrm>
        </p:grpSpPr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CD47A385-9DFA-49FC-B31C-4D4D6BCD233C}"/>
                </a:ext>
              </a:extLst>
            </p:cNvPr>
            <p:cNvSpPr/>
            <p:nvPr/>
          </p:nvSpPr>
          <p:spPr>
            <a:xfrm>
              <a:off x="0" y="0"/>
              <a:ext cx="2214000" cy="36000"/>
            </a:xfrm>
            <a:prstGeom prst="rect">
              <a:avLst/>
            </a:prstGeom>
            <a:solidFill>
              <a:srgbClr val="C60C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/>
            </a:p>
          </p:txBody>
        </p:sp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76E57EB2-08A3-418A-95AE-D6D750C7F006}"/>
                </a:ext>
              </a:extLst>
            </p:cNvPr>
            <p:cNvSpPr/>
            <p:nvPr/>
          </p:nvSpPr>
          <p:spPr>
            <a:xfrm>
              <a:off x="2209800" y="0"/>
              <a:ext cx="2213610" cy="35560"/>
            </a:xfrm>
            <a:prstGeom prst="rect">
              <a:avLst/>
            </a:prstGeom>
            <a:solidFill>
              <a:srgbClr val="EA5B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/>
            </a:p>
          </p:txBody>
        </p:sp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CE0F582C-12C4-4F3D-B433-D1C481995E17}"/>
                </a:ext>
              </a:extLst>
            </p:cNvPr>
            <p:cNvSpPr/>
            <p:nvPr/>
          </p:nvSpPr>
          <p:spPr>
            <a:xfrm>
              <a:off x="4419600" y="0"/>
              <a:ext cx="2213610" cy="35560"/>
            </a:xfrm>
            <a:prstGeom prst="rect">
              <a:avLst/>
            </a:prstGeom>
            <a:solidFill>
              <a:srgbClr val="B625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/>
            </a:p>
          </p:txBody>
        </p:sp>
      </p:grpSp>
      <p:sp>
        <p:nvSpPr>
          <p:cNvPr id="2" name="Textfeld 1">
            <a:extLst>
              <a:ext uri="{FF2B5EF4-FFF2-40B4-BE49-F238E27FC236}">
                <a16:creationId xmlns:a16="http://schemas.microsoft.com/office/drawing/2014/main" id="{65581FF3-40F6-49F7-8029-A0B90507A3E4}"/>
              </a:ext>
            </a:extLst>
          </p:cNvPr>
          <p:cNvSpPr txBox="1"/>
          <p:nvPr/>
        </p:nvSpPr>
        <p:spPr>
          <a:xfrm>
            <a:off x="8943098" y="208196"/>
            <a:ext cx="1552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accent2"/>
                </a:solidFill>
              </a:rPr>
              <a:t>Weitere Folien</a:t>
            </a:r>
          </a:p>
        </p:txBody>
      </p:sp>
      <p:sp>
        <p:nvSpPr>
          <p:cNvPr id="76" name="Textfeld 75">
            <a:extLst>
              <a:ext uri="{FF2B5EF4-FFF2-40B4-BE49-F238E27FC236}">
                <a16:creationId xmlns:a16="http://schemas.microsoft.com/office/drawing/2014/main" id="{026D53DA-5817-416A-A1F9-19D5BACB9AA1}"/>
              </a:ext>
            </a:extLst>
          </p:cNvPr>
          <p:cNvSpPr txBox="1"/>
          <p:nvPr/>
        </p:nvSpPr>
        <p:spPr>
          <a:xfrm>
            <a:off x="10437614" y="5066042"/>
            <a:ext cx="2146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>
              <a:solidFill>
                <a:schemeClr val="accent1"/>
              </a:solidFill>
            </a:endParaRPr>
          </a:p>
          <a:p>
            <a:endParaRPr lang="de-DE" dirty="0">
              <a:solidFill>
                <a:schemeClr val="accent1"/>
              </a:solidFill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6A583EF7-18B2-8E61-66DF-38298EBA76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4721" y="1154892"/>
            <a:ext cx="5578377" cy="1634751"/>
          </a:xfrm>
          <a:prstGeom prst="rect">
            <a:avLst/>
          </a:prstGeom>
        </p:spPr>
      </p:pic>
      <p:sp>
        <p:nvSpPr>
          <p:cNvPr id="17" name="Textfeld 16">
            <a:extLst>
              <a:ext uri="{FF2B5EF4-FFF2-40B4-BE49-F238E27FC236}">
                <a16:creationId xmlns:a16="http://schemas.microsoft.com/office/drawing/2014/main" id="{88796CEB-2B4C-7FAA-07E3-0A0256BF19C0}"/>
              </a:ext>
            </a:extLst>
          </p:cNvPr>
          <p:cNvSpPr txBox="1"/>
          <p:nvPr/>
        </p:nvSpPr>
        <p:spPr>
          <a:xfrm>
            <a:off x="5651500" y="2971800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/>
          </a:p>
        </p:txBody>
      </p:sp>
      <p:sp>
        <p:nvSpPr>
          <p:cNvPr id="23" name="Geschweifte Klammer rechts 22">
            <a:extLst>
              <a:ext uri="{FF2B5EF4-FFF2-40B4-BE49-F238E27FC236}">
                <a16:creationId xmlns:a16="http://schemas.microsoft.com/office/drawing/2014/main" id="{91845F6F-588C-CA18-FDF5-66C9BB61436D}"/>
              </a:ext>
            </a:extLst>
          </p:cNvPr>
          <p:cNvSpPr/>
          <p:nvPr/>
        </p:nvSpPr>
        <p:spPr>
          <a:xfrm>
            <a:off x="6987813" y="1468307"/>
            <a:ext cx="186267" cy="211667"/>
          </a:xfrm>
          <a:prstGeom prst="rightBrac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3A7F6C65-7B80-D212-5647-9D32F69EC8D3}"/>
              </a:ext>
            </a:extLst>
          </p:cNvPr>
          <p:cNvSpPr txBox="1"/>
          <p:nvPr/>
        </p:nvSpPr>
        <p:spPr>
          <a:xfrm>
            <a:off x="7235980" y="1389474"/>
            <a:ext cx="511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7030A0"/>
                </a:solidFill>
              </a:rPr>
              <a:t>2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D8ADE946-056D-876C-E161-7AB1C82D13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4722" y="1195746"/>
            <a:ext cx="5466012" cy="1769392"/>
          </a:xfrm>
          <a:prstGeom prst="rect">
            <a:avLst/>
          </a:prstGeom>
        </p:spPr>
      </p:pic>
      <p:sp>
        <p:nvSpPr>
          <p:cNvPr id="18" name="Geschweifte Klammer rechts 17">
            <a:extLst>
              <a:ext uri="{FF2B5EF4-FFF2-40B4-BE49-F238E27FC236}">
                <a16:creationId xmlns:a16="http://schemas.microsoft.com/office/drawing/2014/main" id="{D6633081-D829-EE77-2275-C904F1D35F98}"/>
              </a:ext>
            </a:extLst>
          </p:cNvPr>
          <p:cNvSpPr/>
          <p:nvPr/>
        </p:nvSpPr>
        <p:spPr>
          <a:xfrm>
            <a:off x="6962413" y="1485240"/>
            <a:ext cx="186267" cy="211667"/>
          </a:xfrm>
          <a:prstGeom prst="rightBrac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Geschweifte Klammer rechts 18">
            <a:extLst>
              <a:ext uri="{FF2B5EF4-FFF2-40B4-BE49-F238E27FC236}">
                <a16:creationId xmlns:a16="http://schemas.microsoft.com/office/drawing/2014/main" id="{19462D9C-D21D-7769-7E23-991D25386DAB}"/>
              </a:ext>
            </a:extLst>
          </p:cNvPr>
          <p:cNvSpPr/>
          <p:nvPr/>
        </p:nvSpPr>
        <p:spPr>
          <a:xfrm>
            <a:off x="8830734" y="1820333"/>
            <a:ext cx="264450" cy="972641"/>
          </a:xfrm>
          <a:prstGeom prst="rightBrac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57E91D5F-D3A2-A9EC-415B-50CA4A1E49E3}"/>
              </a:ext>
            </a:extLst>
          </p:cNvPr>
          <p:cNvSpPr txBox="1"/>
          <p:nvPr/>
        </p:nvSpPr>
        <p:spPr>
          <a:xfrm>
            <a:off x="7201775" y="1406407"/>
            <a:ext cx="595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2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8163956-72B3-675F-D16C-8BC72320D8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74401" y="1205694"/>
            <a:ext cx="5820783" cy="3801494"/>
          </a:xfrm>
          <a:prstGeom prst="rect">
            <a:avLst/>
          </a:prstGeom>
        </p:spPr>
      </p:pic>
      <p:sp>
        <p:nvSpPr>
          <p:cNvPr id="5" name="Geschweifte Klammer rechts 4">
            <a:extLst>
              <a:ext uri="{FF2B5EF4-FFF2-40B4-BE49-F238E27FC236}">
                <a16:creationId xmlns:a16="http://schemas.microsoft.com/office/drawing/2014/main" id="{284F917E-8AE3-57A9-AE56-20ACBCE8244A}"/>
              </a:ext>
            </a:extLst>
          </p:cNvPr>
          <p:cNvSpPr/>
          <p:nvPr/>
        </p:nvSpPr>
        <p:spPr>
          <a:xfrm>
            <a:off x="7747138" y="1485240"/>
            <a:ext cx="287552" cy="1046293"/>
          </a:xfrm>
          <a:prstGeom prst="rightBrac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DAB4DC17-963B-7C2E-2B3D-4D4EABCD7A0E}"/>
              </a:ext>
            </a:extLst>
          </p:cNvPr>
          <p:cNvSpPr txBox="1"/>
          <p:nvPr/>
        </p:nvSpPr>
        <p:spPr>
          <a:xfrm>
            <a:off x="8038326" y="1813671"/>
            <a:ext cx="1049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2 + ???</a:t>
            </a:r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15E72D21-4E57-F9BF-33DF-AE84361931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74400" y="1195745"/>
            <a:ext cx="6199799" cy="3801457"/>
          </a:xfrm>
          <a:prstGeom prst="rect">
            <a:avLst/>
          </a:prstGeom>
        </p:spPr>
      </p:pic>
      <p:sp>
        <p:nvSpPr>
          <p:cNvPr id="25" name="Geschweifte Klammer rechts 24">
            <a:extLst>
              <a:ext uri="{FF2B5EF4-FFF2-40B4-BE49-F238E27FC236}">
                <a16:creationId xmlns:a16="http://schemas.microsoft.com/office/drawing/2014/main" id="{C15FE100-519C-2782-27DC-05A5A7AE9C16}"/>
              </a:ext>
            </a:extLst>
          </p:cNvPr>
          <p:cNvSpPr/>
          <p:nvPr/>
        </p:nvSpPr>
        <p:spPr>
          <a:xfrm>
            <a:off x="7645400" y="1529220"/>
            <a:ext cx="389290" cy="1012261"/>
          </a:xfrm>
          <a:prstGeom prst="rightBrac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Geschweifte Klammer rechts 27">
            <a:extLst>
              <a:ext uri="{FF2B5EF4-FFF2-40B4-BE49-F238E27FC236}">
                <a16:creationId xmlns:a16="http://schemas.microsoft.com/office/drawing/2014/main" id="{3EFA4B6E-80CE-3E61-8AD6-DC66D22E232D}"/>
              </a:ext>
            </a:extLst>
          </p:cNvPr>
          <p:cNvSpPr/>
          <p:nvPr/>
        </p:nvSpPr>
        <p:spPr>
          <a:xfrm>
            <a:off x="6815667" y="3221876"/>
            <a:ext cx="146746" cy="359524"/>
          </a:xfrm>
          <a:prstGeom prst="rightBrac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537341A4-6BC0-6FCC-81AD-1832E4A7DA12}"/>
              </a:ext>
            </a:extLst>
          </p:cNvPr>
          <p:cNvSpPr txBox="1"/>
          <p:nvPr/>
        </p:nvSpPr>
        <p:spPr>
          <a:xfrm>
            <a:off x="6987813" y="3212068"/>
            <a:ext cx="1768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Basisfall</a:t>
            </a:r>
            <a:r>
              <a:rPr lang="de-DE" dirty="0">
                <a:solidFill>
                  <a:srgbClr val="FF0000"/>
                </a:solidFill>
              </a:rPr>
              <a:t> 1 + 1 </a:t>
            </a:r>
          </a:p>
        </p:txBody>
      </p:sp>
      <p:cxnSp>
        <p:nvCxnSpPr>
          <p:cNvPr id="35" name="Gerader Verbinder 34">
            <a:extLst>
              <a:ext uri="{FF2B5EF4-FFF2-40B4-BE49-F238E27FC236}">
                <a16:creationId xmlns:a16="http://schemas.microsoft.com/office/drawing/2014/main" id="{66167084-A726-8317-F613-205377D7A778}"/>
              </a:ext>
            </a:extLst>
          </p:cNvPr>
          <p:cNvCxnSpPr/>
          <p:nvPr/>
        </p:nvCxnSpPr>
        <p:spPr>
          <a:xfrm>
            <a:off x="5308600" y="1964267"/>
            <a:ext cx="694267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Gerader Verbinder 36">
            <a:extLst>
              <a:ext uri="{FF2B5EF4-FFF2-40B4-BE49-F238E27FC236}">
                <a16:creationId xmlns:a16="http://schemas.microsoft.com/office/drawing/2014/main" id="{8900CAE7-35EE-814F-47EE-3E196CD318C3}"/>
              </a:ext>
            </a:extLst>
          </p:cNvPr>
          <p:cNvCxnSpPr/>
          <p:nvPr/>
        </p:nvCxnSpPr>
        <p:spPr>
          <a:xfrm>
            <a:off x="5300133" y="4141227"/>
            <a:ext cx="694267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9" name="Gerader Verbinder 38">
            <a:extLst>
              <a:ext uri="{FF2B5EF4-FFF2-40B4-BE49-F238E27FC236}">
                <a16:creationId xmlns:a16="http://schemas.microsoft.com/office/drawing/2014/main" id="{A17CF614-3E3F-3DCD-0FE9-8DB090E288D3}"/>
              </a:ext>
            </a:extLst>
          </p:cNvPr>
          <p:cNvCxnSpPr/>
          <p:nvPr/>
        </p:nvCxnSpPr>
        <p:spPr>
          <a:xfrm>
            <a:off x="5291667" y="4671577"/>
            <a:ext cx="694267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Geschweifte Klammer rechts 2">
            <a:extLst>
              <a:ext uri="{FF2B5EF4-FFF2-40B4-BE49-F238E27FC236}">
                <a16:creationId xmlns:a16="http://schemas.microsoft.com/office/drawing/2014/main" id="{5FE06F8F-112A-D06A-918C-811A5BE7332B}"/>
              </a:ext>
            </a:extLst>
          </p:cNvPr>
          <p:cNvSpPr/>
          <p:nvPr/>
        </p:nvSpPr>
        <p:spPr>
          <a:xfrm>
            <a:off x="6723142" y="4726736"/>
            <a:ext cx="146746" cy="187342"/>
          </a:xfrm>
          <a:prstGeom prst="rightBrac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CE03198E-DE1E-0157-B097-9FF3E234830B}"/>
              </a:ext>
            </a:extLst>
          </p:cNvPr>
          <p:cNvSpPr txBox="1"/>
          <p:nvPr/>
        </p:nvSpPr>
        <p:spPr>
          <a:xfrm>
            <a:off x="6843548" y="4627870"/>
            <a:ext cx="759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feld 33">
                <a:extLst>
                  <a:ext uri="{FF2B5EF4-FFF2-40B4-BE49-F238E27FC236}">
                    <a16:creationId xmlns:a16="http://schemas.microsoft.com/office/drawing/2014/main" id="{A1014CFD-2A30-4861-E073-08F9562754AD}"/>
                  </a:ext>
                </a:extLst>
              </p:cNvPr>
              <p:cNvSpPr txBox="1"/>
              <p:nvPr/>
            </p:nvSpPr>
            <p:spPr>
              <a:xfrm>
                <a:off x="9512618" y="3908278"/>
                <a:ext cx="3138441" cy="6819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200" i="1" dirty="0"/>
                  <a:t>T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de-DE" sz="12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de-DE" sz="120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de-DE" sz="12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de-DE" sz="120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de-DE" sz="12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de-DE" sz="120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de-DE" sz="120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  <m:t>           </m:t>
                            </m:r>
                            <m:r>
                              <a:rPr lang="de-DE" sz="120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de-DE" sz="1200" b="0" i="0" smtClean="0">
                                <a:latin typeface="Cambria Math" panose="02040503050406030204" pitchFamily="18" charset="0"/>
                              </a:rPr>
                              <m:t>falls</m:t>
                            </m:r>
                            <m: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de-DE" sz="1200" i="1" smtClean="0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e>
                            <m:r>
                              <a:rPr lang="de-DE" sz="1200" i="1" smtClean="0">
                                <a:latin typeface="Cambria Math" panose="02040503050406030204" pitchFamily="18" charset="0"/>
                              </a:rPr>
                              <m:t>&amp;</m:t>
                            </m:r>
                            <m:d>
                              <m:dPr>
                                <m:ctrlPr>
                                  <a:rPr lang="de-DE" sz="1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de-DE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2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num>
                                  <m:den>
                                    <m:r>
                                      <a:rPr lang="de-DE" sz="12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d>
                            <m: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de-DE" sz="12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de-DE" sz="120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  <m:t>           </m:t>
                            </m:r>
                            <m:r>
                              <a:rPr lang="de-DE" sz="1200" i="1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m:rPr>
                                <m:sty m:val="p"/>
                              </m:rPr>
                              <a:rPr lang="de-DE" sz="1200" b="0" i="0" smtClean="0">
                                <a:latin typeface="Cambria Math" panose="02040503050406030204" pitchFamily="18" charset="0"/>
                              </a:rPr>
                              <m:t>sonst</m:t>
                            </m:r>
                          </m:e>
                        </m:eqArr>
                      </m:e>
                    </m:d>
                  </m:oMath>
                </a14:m>
                <a:endParaRPr lang="de-DE" sz="1200" dirty="0"/>
              </a:p>
            </p:txBody>
          </p:sp>
        </mc:Choice>
        <mc:Fallback xmlns="">
          <p:sp>
            <p:nvSpPr>
              <p:cNvPr id="34" name="Textfeld 33">
                <a:extLst>
                  <a:ext uri="{FF2B5EF4-FFF2-40B4-BE49-F238E27FC236}">
                    <a16:creationId xmlns:a16="http://schemas.microsoft.com/office/drawing/2014/main" id="{A1014CFD-2A30-4861-E073-08F9562754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2618" y="3908278"/>
                <a:ext cx="3138441" cy="68191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Geschweifte Klammer rechts 35">
            <a:extLst>
              <a:ext uri="{FF2B5EF4-FFF2-40B4-BE49-F238E27FC236}">
                <a16:creationId xmlns:a16="http://schemas.microsoft.com/office/drawing/2014/main" id="{D9E6A420-0623-9BFD-1358-00EC24513462}"/>
              </a:ext>
            </a:extLst>
          </p:cNvPr>
          <p:cNvSpPr/>
          <p:nvPr/>
        </p:nvSpPr>
        <p:spPr>
          <a:xfrm>
            <a:off x="9015307" y="3664373"/>
            <a:ext cx="264450" cy="1062331"/>
          </a:xfrm>
          <a:prstGeom prst="rightBrac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feld 37">
                <a:extLst>
                  <a:ext uri="{FF2B5EF4-FFF2-40B4-BE49-F238E27FC236}">
                    <a16:creationId xmlns:a16="http://schemas.microsoft.com/office/drawing/2014/main" id="{2F69A809-DF7C-EC11-613E-AFDEDE19240D}"/>
                  </a:ext>
                </a:extLst>
              </p:cNvPr>
              <p:cNvSpPr txBox="1"/>
              <p:nvPr/>
            </p:nvSpPr>
            <p:spPr>
              <a:xfrm>
                <a:off x="8472607" y="1688412"/>
                <a:ext cx="3138441" cy="6819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200" i="1" dirty="0"/>
                  <a:t>T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de-DE" sz="12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de-DE" sz="120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de-DE" sz="12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de-DE" sz="120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de-DE" sz="12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de-DE" sz="120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de-DE" sz="120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  <m:t>           </m:t>
                            </m:r>
                            <m:r>
                              <a:rPr lang="de-DE" sz="120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de-DE" sz="1200" b="0" i="0" smtClean="0">
                                <a:latin typeface="Cambria Math" panose="02040503050406030204" pitchFamily="18" charset="0"/>
                              </a:rPr>
                              <m:t>falls</m:t>
                            </m:r>
                            <m: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de-DE" sz="1200" i="1" smtClean="0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e>
                            <m:r>
                              <a:rPr lang="de-DE" sz="1200" i="1" smtClean="0">
                                <a:latin typeface="Cambria Math" panose="02040503050406030204" pitchFamily="18" charset="0"/>
                              </a:rPr>
                              <m:t>&amp;</m:t>
                            </m:r>
                            <m:d>
                              <m:dPr>
                                <m:ctrlPr>
                                  <a:rPr lang="de-DE" sz="1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de-DE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2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num>
                                  <m:den>
                                    <m:r>
                                      <a:rPr lang="de-DE" sz="12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d>
                            <m: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de-DE" sz="12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de-DE" sz="120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  <m:t>           </m:t>
                            </m:r>
                            <m:r>
                              <a:rPr lang="de-DE" sz="1200" i="1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m:rPr>
                                <m:sty m:val="p"/>
                              </m:rPr>
                              <a:rPr lang="de-DE" sz="1200" b="0" i="0" smtClean="0">
                                <a:latin typeface="Cambria Math" panose="02040503050406030204" pitchFamily="18" charset="0"/>
                              </a:rPr>
                              <m:t>sonst</m:t>
                            </m:r>
                          </m:e>
                        </m:eqArr>
                      </m:e>
                    </m:d>
                  </m:oMath>
                </a14:m>
                <a:endParaRPr lang="de-DE" sz="1200" dirty="0"/>
              </a:p>
            </p:txBody>
          </p:sp>
        </mc:Choice>
        <mc:Fallback xmlns="">
          <p:sp>
            <p:nvSpPr>
              <p:cNvPr id="38" name="Textfeld 37">
                <a:extLst>
                  <a:ext uri="{FF2B5EF4-FFF2-40B4-BE49-F238E27FC236}">
                    <a16:creationId xmlns:a16="http://schemas.microsoft.com/office/drawing/2014/main" id="{2F69A809-DF7C-EC11-613E-AFDEDE1924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2607" y="1688412"/>
                <a:ext cx="3138441" cy="681918"/>
              </a:xfrm>
              <a:prstGeom prst="rect">
                <a:avLst/>
              </a:prstGeom>
              <a:blipFill>
                <a:blip r:embed="rId8"/>
                <a:stretch>
                  <a:fillRect l="-19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Textfeld 39">
            <a:extLst>
              <a:ext uri="{FF2B5EF4-FFF2-40B4-BE49-F238E27FC236}">
                <a16:creationId xmlns:a16="http://schemas.microsoft.com/office/drawing/2014/main" id="{15F2081C-B031-82B4-C6B4-E1DC994E2FC4}"/>
              </a:ext>
            </a:extLst>
          </p:cNvPr>
          <p:cNvSpPr txBox="1"/>
          <p:nvPr/>
        </p:nvSpPr>
        <p:spPr>
          <a:xfrm>
            <a:off x="8167087" y="1823720"/>
            <a:ext cx="584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1+</a:t>
            </a:r>
          </a:p>
        </p:txBody>
      </p:sp>
    </p:spTree>
    <p:extLst>
      <p:ext uri="{BB962C8B-B14F-4D97-AF65-F5344CB8AC3E}">
        <p14:creationId xmlns:p14="http://schemas.microsoft.com/office/powerpoint/2010/main" val="9145644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5C5C93C0-A9A6-44B2-A746-57A4146A2C04}"/>
              </a:ext>
            </a:extLst>
          </p:cNvPr>
          <p:cNvSpPr/>
          <p:nvPr/>
        </p:nvSpPr>
        <p:spPr>
          <a:xfrm>
            <a:off x="3173146" y="0"/>
            <a:ext cx="9008286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1. Mathematische Grundlagen</a:t>
            </a:r>
            <a:endParaRPr lang="de-DE" dirty="0"/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B41C5DBA-64A1-4A52-9526-DA5A86E802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4" y="3221876"/>
            <a:ext cx="3043550" cy="524201"/>
          </a:xfrm>
        </p:spPr>
        <p:txBody>
          <a:bodyPr>
            <a:noAutofit/>
          </a:bodyPr>
          <a:lstStyle/>
          <a:p>
            <a:r>
              <a:rPr lang="de-DE" sz="2400" b="1" dirty="0" err="1">
                <a:solidFill>
                  <a:srgbClr val="C00000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</a:rPr>
              <a:t>get</a:t>
            </a:r>
            <a:r>
              <a:rPr lang="de-DE" sz="2400" b="1" dirty="0">
                <a:solidFill>
                  <a:srgbClr val="C00000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</a:rPr>
              <a:t>()-Methode </a:t>
            </a:r>
            <a:r>
              <a:rPr lang="de-DE" sz="2400" b="1" dirty="0">
                <a:solidFill>
                  <a:srgbClr val="C00000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sym typeface="Symbol" panose="05050102010706020507" pitchFamily="18" charset="2"/>
              </a:rPr>
              <a:t>(log n)</a:t>
            </a:r>
            <a:r>
              <a:rPr lang="de-DE" sz="2400" b="1" dirty="0">
                <a:solidFill>
                  <a:srgbClr val="C00000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</a:rPr>
              <a:t> </a:t>
            </a:r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C7EB80DD-5EE4-478A-9BB2-6C224BEC18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0698" y="951692"/>
            <a:ext cx="7508759" cy="5064570"/>
          </a:xfrm>
          <a:solidFill>
            <a:schemeClr val="bg1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endParaRPr lang="de-DE" sz="1800" kern="150" dirty="0">
              <a:solidFill>
                <a:srgbClr val="353536"/>
              </a:solidFill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de-DE" sz="1800" kern="150" dirty="0">
              <a:solidFill>
                <a:srgbClr val="353536"/>
              </a:solidFill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de-DE" sz="1800" kern="150" dirty="0">
              <a:solidFill>
                <a:srgbClr val="353536"/>
              </a:solidFill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de-DE" sz="1800" kern="150" dirty="0">
              <a:solidFill>
                <a:srgbClr val="353536"/>
              </a:solidFill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de-DE" sz="1800" kern="150" dirty="0">
              <a:solidFill>
                <a:srgbClr val="353536"/>
              </a:solidFill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de-DE" sz="1800" kern="150" dirty="0">
              <a:solidFill>
                <a:srgbClr val="353536"/>
              </a:solidFill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A58AEF72-1879-4EAD-A685-42E1CB30E4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046" y="203270"/>
            <a:ext cx="1222283" cy="7211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D8313D31-9B82-4B14-83E8-51F35470266D}"/>
              </a:ext>
            </a:extLst>
          </p:cNvPr>
          <p:cNvGrpSpPr/>
          <p:nvPr/>
        </p:nvGrpSpPr>
        <p:grpSpPr>
          <a:xfrm>
            <a:off x="129596" y="3750212"/>
            <a:ext cx="2716502" cy="47552"/>
            <a:chOff x="0" y="0"/>
            <a:chExt cx="6633210" cy="36000"/>
          </a:xfrm>
        </p:grpSpPr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CD47A385-9DFA-49FC-B31C-4D4D6BCD233C}"/>
                </a:ext>
              </a:extLst>
            </p:cNvPr>
            <p:cNvSpPr/>
            <p:nvPr/>
          </p:nvSpPr>
          <p:spPr>
            <a:xfrm>
              <a:off x="0" y="0"/>
              <a:ext cx="2214000" cy="36000"/>
            </a:xfrm>
            <a:prstGeom prst="rect">
              <a:avLst/>
            </a:prstGeom>
            <a:solidFill>
              <a:srgbClr val="C60C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/>
            </a:p>
          </p:txBody>
        </p:sp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76E57EB2-08A3-418A-95AE-D6D750C7F006}"/>
                </a:ext>
              </a:extLst>
            </p:cNvPr>
            <p:cNvSpPr/>
            <p:nvPr/>
          </p:nvSpPr>
          <p:spPr>
            <a:xfrm>
              <a:off x="2209800" y="0"/>
              <a:ext cx="2213610" cy="35560"/>
            </a:xfrm>
            <a:prstGeom prst="rect">
              <a:avLst/>
            </a:prstGeom>
            <a:solidFill>
              <a:srgbClr val="EA5B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/>
            </a:p>
          </p:txBody>
        </p:sp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CE0F582C-12C4-4F3D-B433-D1C481995E17}"/>
                </a:ext>
              </a:extLst>
            </p:cNvPr>
            <p:cNvSpPr/>
            <p:nvPr/>
          </p:nvSpPr>
          <p:spPr>
            <a:xfrm>
              <a:off x="4419600" y="0"/>
              <a:ext cx="2213610" cy="35560"/>
            </a:xfrm>
            <a:prstGeom prst="rect">
              <a:avLst/>
            </a:prstGeom>
            <a:solidFill>
              <a:srgbClr val="B625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/>
            </a:p>
          </p:txBody>
        </p:sp>
      </p:grpSp>
      <p:sp>
        <p:nvSpPr>
          <p:cNvPr id="2" name="Textfeld 1">
            <a:extLst>
              <a:ext uri="{FF2B5EF4-FFF2-40B4-BE49-F238E27FC236}">
                <a16:creationId xmlns:a16="http://schemas.microsoft.com/office/drawing/2014/main" id="{65581FF3-40F6-49F7-8029-A0B90507A3E4}"/>
              </a:ext>
            </a:extLst>
          </p:cNvPr>
          <p:cNvSpPr txBox="1"/>
          <p:nvPr/>
        </p:nvSpPr>
        <p:spPr>
          <a:xfrm>
            <a:off x="8943098" y="208196"/>
            <a:ext cx="1552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accent2"/>
                </a:solidFill>
              </a:rPr>
              <a:t>Weitere Folien</a:t>
            </a:r>
          </a:p>
        </p:txBody>
      </p:sp>
      <p:sp>
        <p:nvSpPr>
          <p:cNvPr id="76" name="Textfeld 75">
            <a:extLst>
              <a:ext uri="{FF2B5EF4-FFF2-40B4-BE49-F238E27FC236}">
                <a16:creationId xmlns:a16="http://schemas.microsoft.com/office/drawing/2014/main" id="{026D53DA-5817-416A-A1F9-19D5BACB9AA1}"/>
              </a:ext>
            </a:extLst>
          </p:cNvPr>
          <p:cNvSpPr txBox="1"/>
          <p:nvPr/>
        </p:nvSpPr>
        <p:spPr>
          <a:xfrm>
            <a:off x="10437614" y="5066042"/>
            <a:ext cx="2146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>
              <a:solidFill>
                <a:schemeClr val="accent1"/>
              </a:solidFill>
            </a:endParaRPr>
          </a:p>
          <a:p>
            <a:endParaRPr lang="de-DE" dirty="0">
              <a:solidFill>
                <a:schemeClr val="accent1"/>
              </a:solidFill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6A583EF7-18B2-8E61-66DF-38298EBA76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4721" y="1154892"/>
            <a:ext cx="5578377" cy="1634751"/>
          </a:xfrm>
          <a:prstGeom prst="rect">
            <a:avLst/>
          </a:prstGeom>
        </p:spPr>
      </p:pic>
      <p:sp>
        <p:nvSpPr>
          <p:cNvPr id="17" name="Textfeld 16">
            <a:extLst>
              <a:ext uri="{FF2B5EF4-FFF2-40B4-BE49-F238E27FC236}">
                <a16:creationId xmlns:a16="http://schemas.microsoft.com/office/drawing/2014/main" id="{88796CEB-2B4C-7FAA-07E3-0A0256BF19C0}"/>
              </a:ext>
            </a:extLst>
          </p:cNvPr>
          <p:cNvSpPr txBox="1"/>
          <p:nvPr/>
        </p:nvSpPr>
        <p:spPr>
          <a:xfrm>
            <a:off x="5651500" y="2971800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/>
          </a:p>
        </p:txBody>
      </p:sp>
      <p:sp>
        <p:nvSpPr>
          <p:cNvPr id="23" name="Geschweifte Klammer rechts 22">
            <a:extLst>
              <a:ext uri="{FF2B5EF4-FFF2-40B4-BE49-F238E27FC236}">
                <a16:creationId xmlns:a16="http://schemas.microsoft.com/office/drawing/2014/main" id="{91845F6F-588C-CA18-FDF5-66C9BB61436D}"/>
              </a:ext>
            </a:extLst>
          </p:cNvPr>
          <p:cNvSpPr/>
          <p:nvPr/>
        </p:nvSpPr>
        <p:spPr>
          <a:xfrm>
            <a:off x="6987813" y="1468307"/>
            <a:ext cx="186267" cy="211667"/>
          </a:xfrm>
          <a:prstGeom prst="rightBrac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3A7F6C65-7B80-D212-5647-9D32F69EC8D3}"/>
              </a:ext>
            </a:extLst>
          </p:cNvPr>
          <p:cNvSpPr txBox="1"/>
          <p:nvPr/>
        </p:nvSpPr>
        <p:spPr>
          <a:xfrm>
            <a:off x="7235980" y="1389474"/>
            <a:ext cx="511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7030A0"/>
                </a:solidFill>
              </a:rPr>
              <a:t>2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D8ADE946-056D-876C-E161-7AB1C82D13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4722" y="1195746"/>
            <a:ext cx="5466012" cy="1769392"/>
          </a:xfrm>
          <a:prstGeom prst="rect">
            <a:avLst/>
          </a:prstGeom>
        </p:spPr>
      </p:pic>
      <p:sp>
        <p:nvSpPr>
          <p:cNvPr id="18" name="Geschweifte Klammer rechts 17">
            <a:extLst>
              <a:ext uri="{FF2B5EF4-FFF2-40B4-BE49-F238E27FC236}">
                <a16:creationId xmlns:a16="http://schemas.microsoft.com/office/drawing/2014/main" id="{D6633081-D829-EE77-2275-C904F1D35F98}"/>
              </a:ext>
            </a:extLst>
          </p:cNvPr>
          <p:cNvSpPr/>
          <p:nvPr/>
        </p:nvSpPr>
        <p:spPr>
          <a:xfrm>
            <a:off x="6962413" y="1485240"/>
            <a:ext cx="186267" cy="211667"/>
          </a:xfrm>
          <a:prstGeom prst="rightBrac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Geschweifte Klammer rechts 18">
            <a:extLst>
              <a:ext uri="{FF2B5EF4-FFF2-40B4-BE49-F238E27FC236}">
                <a16:creationId xmlns:a16="http://schemas.microsoft.com/office/drawing/2014/main" id="{19462D9C-D21D-7769-7E23-991D25386DAB}"/>
              </a:ext>
            </a:extLst>
          </p:cNvPr>
          <p:cNvSpPr/>
          <p:nvPr/>
        </p:nvSpPr>
        <p:spPr>
          <a:xfrm>
            <a:off x="8830734" y="1820333"/>
            <a:ext cx="264450" cy="972641"/>
          </a:xfrm>
          <a:prstGeom prst="rightBrac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57E91D5F-D3A2-A9EC-415B-50CA4A1E49E3}"/>
              </a:ext>
            </a:extLst>
          </p:cNvPr>
          <p:cNvSpPr txBox="1"/>
          <p:nvPr/>
        </p:nvSpPr>
        <p:spPr>
          <a:xfrm>
            <a:off x="7201775" y="1406407"/>
            <a:ext cx="595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2</a:t>
            </a:r>
          </a:p>
        </p:txBody>
      </p: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8A1CE3B4-4859-1227-5D8F-5119DA3B51FE}"/>
              </a:ext>
            </a:extLst>
          </p:cNvPr>
          <p:cNvCxnSpPr/>
          <p:nvPr/>
        </p:nvCxnSpPr>
        <p:spPr>
          <a:xfrm>
            <a:off x="4555067" y="1955800"/>
            <a:ext cx="6096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Textfeld 2">
            <a:extLst>
              <a:ext uri="{FF2B5EF4-FFF2-40B4-BE49-F238E27FC236}">
                <a16:creationId xmlns:a16="http://schemas.microsoft.com/office/drawing/2014/main" id="{8399B7C9-C90B-D142-A34C-2781BCF25993}"/>
              </a:ext>
            </a:extLst>
          </p:cNvPr>
          <p:cNvSpPr txBox="1"/>
          <p:nvPr/>
        </p:nvSpPr>
        <p:spPr>
          <a:xfrm>
            <a:off x="3598193" y="3485342"/>
            <a:ext cx="5111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ym typeface="Symbol" panose="05050102010706020507" pitchFamily="18" charset="2"/>
              </a:rPr>
              <a:t> </a:t>
            </a:r>
            <a:r>
              <a:rPr lang="de-DE" dirty="0" err="1">
                <a:sym typeface="Symbol" panose="05050102010706020507" pitchFamily="18" charset="2"/>
              </a:rPr>
              <a:t>get_image_avl</a:t>
            </a:r>
            <a:r>
              <a:rPr lang="de-DE" dirty="0">
                <a:sym typeface="Symbol" panose="05050102010706020507" pitchFamily="18" charset="2"/>
              </a:rPr>
              <a:t> hat eine Laufzeit von (log n)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feld 3">
                <a:extLst>
                  <a:ext uri="{FF2B5EF4-FFF2-40B4-BE49-F238E27FC236}">
                    <a16:creationId xmlns:a16="http://schemas.microsoft.com/office/drawing/2014/main" id="{FE4E63DC-2093-526D-57B9-32C22C1A7482}"/>
                  </a:ext>
                </a:extLst>
              </p:cNvPr>
              <p:cNvSpPr txBox="1"/>
              <p:nvPr/>
            </p:nvSpPr>
            <p:spPr>
              <a:xfrm>
                <a:off x="9099173" y="1985990"/>
                <a:ext cx="3138441" cy="6819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200" i="1" dirty="0"/>
                  <a:t>T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de-DE" sz="12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de-DE" sz="120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de-DE" sz="12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de-DE" sz="120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de-DE" sz="12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de-DE" sz="120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de-DE" sz="120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  <m:t>           </m:t>
                            </m:r>
                            <m:r>
                              <a:rPr lang="de-DE" sz="120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de-DE" sz="1200" b="0" i="0" smtClean="0">
                                <a:latin typeface="Cambria Math" panose="02040503050406030204" pitchFamily="18" charset="0"/>
                              </a:rPr>
                              <m:t>falls</m:t>
                            </m:r>
                            <m: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de-DE" sz="1200" i="1" smtClean="0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e>
                            <m:r>
                              <a:rPr lang="de-DE" sz="1200" i="1" smtClean="0">
                                <a:latin typeface="Cambria Math" panose="02040503050406030204" pitchFamily="18" charset="0"/>
                              </a:rPr>
                              <m:t>&amp;</m:t>
                            </m:r>
                            <m:d>
                              <m:dPr>
                                <m:ctrlPr>
                                  <a:rPr lang="de-DE" sz="1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de-DE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2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num>
                                  <m:den>
                                    <m:r>
                                      <a:rPr lang="de-DE" sz="12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d>
                            <m: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de-DE" sz="12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de-DE" sz="120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  <m:t>           </m:t>
                            </m:r>
                            <m:r>
                              <a:rPr lang="de-DE" sz="1200" i="1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m:rPr>
                                <m:sty m:val="p"/>
                              </m:rPr>
                              <a:rPr lang="de-DE" sz="1200" b="0" i="0" smtClean="0">
                                <a:latin typeface="Cambria Math" panose="02040503050406030204" pitchFamily="18" charset="0"/>
                              </a:rPr>
                              <m:t>sonst</m:t>
                            </m:r>
                          </m:e>
                        </m:eqArr>
                      </m:e>
                    </m:d>
                  </m:oMath>
                </a14:m>
                <a:endParaRPr lang="de-DE" sz="1200" dirty="0"/>
              </a:p>
            </p:txBody>
          </p:sp>
        </mc:Choice>
        <mc:Fallback xmlns="">
          <p:sp>
            <p:nvSpPr>
              <p:cNvPr id="4" name="Textfeld 3">
                <a:extLst>
                  <a:ext uri="{FF2B5EF4-FFF2-40B4-BE49-F238E27FC236}">
                    <a16:creationId xmlns:a16="http://schemas.microsoft.com/office/drawing/2014/main" id="{FE4E63DC-2093-526D-57B9-32C22C1A74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9173" y="1985990"/>
                <a:ext cx="3138441" cy="681918"/>
              </a:xfrm>
              <a:prstGeom prst="rect">
                <a:avLst/>
              </a:prstGeom>
              <a:blipFill>
                <a:blip r:embed="rId5"/>
                <a:stretch>
                  <a:fillRect l="-19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841518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5C5C93C0-A9A6-44B2-A746-57A4146A2C04}"/>
              </a:ext>
            </a:extLst>
          </p:cNvPr>
          <p:cNvSpPr/>
          <p:nvPr/>
        </p:nvSpPr>
        <p:spPr>
          <a:xfrm>
            <a:off x="3173146" y="0"/>
            <a:ext cx="9008286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1. Mathematische Grundlagen</a:t>
            </a:r>
            <a:endParaRPr lang="de-DE" dirty="0"/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B41C5DBA-64A1-4A52-9526-DA5A86E802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4" y="3221876"/>
            <a:ext cx="3043550" cy="524201"/>
          </a:xfrm>
        </p:spPr>
        <p:txBody>
          <a:bodyPr>
            <a:noAutofit/>
          </a:bodyPr>
          <a:lstStyle/>
          <a:p>
            <a:r>
              <a:rPr lang="de-DE" sz="2400" b="1" dirty="0">
                <a:solidFill>
                  <a:srgbClr val="C00000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</a:rPr>
              <a:t>Vergleich mit anderen Hashmethoden</a:t>
            </a:r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C7EB80DD-5EE4-478A-9BB2-6C224BEC18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0698" y="951692"/>
            <a:ext cx="7508759" cy="5064570"/>
          </a:xfrm>
          <a:solidFill>
            <a:schemeClr val="bg1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endParaRPr lang="de-DE" sz="1800" kern="150" dirty="0">
              <a:solidFill>
                <a:srgbClr val="353536"/>
              </a:solidFill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de-DE" sz="1800" kern="150" dirty="0">
              <a:solidFill>
                <a:srgbClr val="353536"/>
              </a:solidFill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de-DE" sz="1800" kern="150" dirty="0">
              <a:solidFill>
                <a:srgbClr val="353536"/>
              </a:solidFill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de-DE" sz="1800" kern="150" dirty="0">
              <a:solidFill>
                <a:srgbClr val="353536"/>
              </a:solidFill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de-DE" sz="1800" kern="150" dirty="0">
              <a:solidFill>
                <a:srgbClr val="353536"/>
              </a:solidFill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de-DE" sz="1800" kern="150" dirty="0">
              <a:solidFill>
                <a:srgbClr val="353536"/>
              </a:solidFill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A58AEF72-1879-4EAD-A685-42E1CB30E4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046" y="203270"/>
            <a:ext cx="1222283" cy="7211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D8313D31-9B82-4B14-83E8-51F35470266D}"/>
              </a:ext>
            </a:extLst>
          </p:cNvPr>
          <p:cNvGrpSpPr/>
          <p:nvPr/>
        </p:nvGrpSpPr>
        <p:grpSpPr>
          <a:xfrm>
            <a:off x="129596" y="3750212"/>
            <a:ext cx="2716502" cy="47552"/>
            <a:chOff x="0" y="0"/>
            <a:chExt cx="6633210" cy="36000"/>
          </a:xfrm>
        </p:grpSpPr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CD47A385-9DFA-49FC-B31C-4D4D6BCD233C}"/>
                </a:ext>
              </a:extLst>
            </p:cNvPr>
            <p:cNvSpPr/>
            <p:nvPr/>
          </p:nvSpPr>
          <p:spPr>
            <a:xfrm>
              <a:off x="0" y="0"/>
              <a:ext cx="2214000" cy="36000"/>
            </a:xfrm>
            <a:prstGeom prst="rect">
              <a:avLst/>
            </a:prstGeom>
            <a:solidFill>
              <a:srgbClr val="C60C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/>
            </a:p>
          </p:txBody>
        </p:sp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76E57EB2-08A3-418A-95AE-D6D750C7F006}"/>
                </a:ext>
              </a:extLst>
            </p:cNvPr>
            <p:cNvSpPr/>
            <p:nvPr/>
          </p:nvSpPr>
          <p:spPr>
            <a:xfrm>
              <a:off x="2209800" y="0"/>
              <a:ext cx="2213610" cy="35560"/>
            </a:xfrm>
            <a:prstGeom prst="rect">
              <a:avLst/>
            </a:prstGeom>
            <a:solidFill>
              <a:srgbClr val="EA5B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/>
            </a:p>
          </p:txBody>
        </p:sp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CE0F582C-12C4-4F3D-B433-D1C481995E17}"/>
                </a:ext>
              </a:extLst>
            </p:cNvPr>
            <p:cNvSpPr/>
            <p:nvPr/>
          </p:nvSpPr>
          <p:spPr>
            <a:xfrm>
              <a:off x="4419600" y="0"/>
              <a:ext cx="2213610" cy="35560"/>
            </a:xfrm>
            <a:prstGeom prst="rect">
              <a:avLst/>
            </a:prstGeom>
            <a:solidFill>
              <a:srgbClr val="B625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/>
            </a:p>
          </p:txBody>
        </p:sp>
      </p:grpSp>
      <p:sp>
        <p:nvSpPr>
          <p:cNvPr id="2" name="Textfeld 1">
            <a:extLst>
              <a:ext uri="{FF2B5EF4-FFF2-40B4-BE49-F238E27FC236}">
                <a16:creationId xmlns:a16="http://schemas.microsoft.com/office/drawing/2014/main" id="{65581FF3-40F6-49F7-8029-A0B90507A3E4}"/>
              </a:ext>
            </a:extLst>
          </p:cNvPr>
          <p:cNvSpPr txBox="1"/>
          <p:nvPr/>
        </p:nvSpPr>
        <p:spPr>
          <a:xfrm>
            <a:off x="8943098" y="208196"/>
            <a:ext cx="1552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accent2"/>
                </a:solidFill>
              </a:rPr>
              <a:t>Weitere Folien</a:t>
            </a:r>
          </a:p>
        </p:txBody>
      </p:sp>
      <p:sp>
        <p:nvSpPr>
          <p:cNvPr id="76" name="Textfeld 75">
            <a:extLst>
              <a:ext uri="{FF2B5EF4-FFF2-40B4-BE49-F238E27FC236}">
                <a16:creationId xmlns:a16="http://schemas.microsoft.com/office/drawing/2014/main" id="{026D53DA-5817-416A-A1F9-19D5BACB9AA1}"/>
              </a:ext>
            </a:extLst>
          </p:cNvPr>
          <p:cNvSpPr txBox="1"/>
          <p:nvPr/>
        </p:nvSpPr>
        <p:spPr>
          <a:xfrm>
            <a:off x="10437614" y="5066042"/>
            <a:ext cx="2146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>
              <a:solidFill>
                <a:schemeClr val="accent1"/>
              </a:solidFill>
            </a:endParaRPr>
          </a:p>
          <a:p>
            <a:endParaRPr lang="de-DE" dirty="0">
              <a:solidFill>
                <a:schemeClr val="accent1"/>
              </a:solidFill>
            </a:endParaRP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88796CEB-2B4C-7FAA-07E3-0A0256BF19C0}"/>
              </a:ext>
            </a:extLst>
          </p:cNvPr>
          <p:cNvSpPr txBox="1"/>
          <p:nvPr/>
        </p:nvSpPr>
        <p:spPr>
          <a:xfrm>
            <a:off x="5651500" y="2971800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/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67E22DB5-10D4-D629-FC41-0B2A0BD583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9486" y="1667259"/>
            <a:ext cx="8416852" cy="3987229"/>
          </a:xfrm>
          <a:prstGeom prst="rect">
            <a:avLst/>
          </a:prstGeom>
        </p:spPr>
      </p:pic>
      <p:sp>
        <p:nvSpPr>
          <p:cNvPr id="25" name="Textfeld 24">
            <a:extLst>
              <a:ext uri="{FF2B5EF4-FFF2-40B4-BE49-F238E27FC236}">
                <a16:creationId xmlns:a16="http://schemas.microsoft.com/office/drawing/2014/main" id="{DB9B69B3-19B6-E7EC-895D-78DA6B46D126}"/>
              </a:ext>
            </a:extLst>
          </p:cNvPr>
          <p:cNvSpPr txBox="1"/>
          <p:nvPr/>
        </p:nvSpPr>
        <p:spPr>
          <a:xfrm>
            <a:off x="6695054" y="6591740"/>
            <a:ext cx="609746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700" dirty="0"/>
              <a:t>https://content-blockchain.org/de/technische-evaluierung/testen-verschiedener-bild-hashfunktionen/</a:t>
            </a:r>
          </a:p>
        </p:txBody>
      </p:sp>
    </p:spTree>
    <p:extLst>
      <p:ext uri="{BB962C8B-B14F-4D97-AF65-F5344CB8AC3E}">
        <p14:creationId xmlns:p14="http://schemas.microsoft.com/office/powerpoint/2010/main" val="21656507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4000">
              <a:schemeClr val="accent2"/>
            </a:gs>
            <a:gs pos="60000">
              <a:srgbClr val="A178B0"/>
            </a:gs>
            <a:gs pos="88000">
              <a:schemeClr val="accent1"/>
            </a:gs>
          </a:gsLst>
          <a:lin ang="135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5C5C93C0-A9A6-44B2-A746-57A4146A2C04}"/>
              </a:ext>
            </a:extLst>
          </p:cNvPr>
          <p:cNvSpPr/>
          <p:nvPr/>
        </p:nvSpPr>
        <p:spPr>
          <a:xfrm>
            <a:off x="3183714" y="0"/>
            <a:ext cx="9008286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B41C5DBA-64A1-4A52-9526-DA5A86E802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779" y="2766216"/>
            <a:ext cx="3043550" cy="1325563"/>
          </a:xfrm>
        </p:spPr>
        <p:txBody>
          <a:bodyPr/>
          <a:lstStyle/>
          <a:p>
            <a:r>
              <a:rPr lang="de-DE" sz="4400" b="1" dirty="0">
                <a:solidFill>
                  <a:schemeClr val="bg1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</a:rPr>
              <a:t>Einleitung</a:t>
            </a:r>
            <a:endParaRPr lang="de-DE" b="1" dirty="0">
              <a:effectLst>
                <a:innerShdw blurRad="63500" dist="50800">
                  <a:prstClr val="black">
                    <a:alpha val="50000"/>
                  </a:prstClr>
                </a:innerShdw>
              </a:effectLst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1283F55-50A3-4B5C-B90E-05C60461FA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C55D2-2FE0-42DA-BA33-A5AAE8282E83}" type="slidenum">
              <a:rPr lang="de-DE" smtClean="0">
                <a:solidFill>
                  <a:schemeClr val="tx1"/>
                </a:solidFill>
              </a:rPr>
              <a:t>3</a:t>
            </a:fld>
            <a:endParaRPr lang="de-DE" dirty="0">
              <a:solidFill>
                <a:schemeClr val="tx1"/>
              </a:solidFill>
            </a:endParaRP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A58AEF72-1879-4EAD-A685-42E1CB30E4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046" y="203270"/>
            <a:ext cx="1222283" cy="7211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FA9ABC2B-E953-4FCC-B27B-680CCBA0AEF8}"/>
              </a:ext>
            </a:extLst>
          </p:cNvPr>
          <p:cNvGrpSpPr/>
          <p:nvPr/>
        </p:nvGrpSpPr>
        <p:grpSpPr>
          <a:xfrm>
            <a:off x="129596" y="3750212"/>
            <a:ext cx="2716502" cy="47552"/>
            <a:chOff x="0" y="0"/>
            <a:chExt cx="6633210" cy="36000"/>
          </a:xfrm>
        </p:grpSpPr>
        <p:sp>
          <p:nvSpPr>
            <p:cNvPr id="18" name="Rechteck 17">
              <a:extLst>
                <a:ext uri="{FF2B5EF4-FFF2-40B4-BE49-F238E27FC236}">
                  <a16:creationId xmlns:a16="http://schemas.microsoft.com/office/drawing/2014/main" id="{61C4FA12-EEBF-46D8-BB89-C442486EB67A}"/>
                </a:ext>
              </a:extLst>
            </p:cNvPr>
            <p:cNvSpPr/>
            <p:nvPr/>
          </p:nvSpPr>
          <p:spPr>
            <a:xfrm>
              <a:off x="0" y="0"/>
              <a:ext cx="2214000" cy="36000"/>
            </a:xfrm>
            <a:prstGeom prst="rect">
              <a:avLst/>
            </a:prstGeom>
            <a:solidFill>
              <a:srgbClr val="C60C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/>
            </a:p>
          </p:txBody>
        </p:sp>
        <p:sp>
          <p:nvSpPr>
            <p:cNvPr id="19" name="Rechteck 18">
              <a:extLst>
                <a:ext uri="{FF2B5EF4-FFF2-40B4-BE49-F238E27FC236}">
                  <a16:creationId xmlns:a16="http://schemas.microsoft.com/office/drawing/2014/main" id="{952A35D9-5841-4C12-9F73-1AD6C9136A09}"/>
                </a:ext>
              </a:extLst>
            </p:cNvPr>
            <p:cNvSpPr/>
            <p:nvPr/>
          </p:nvSpPr>
          <p:spPr>
            <a:xfrm>
              <a:off x="2209800" y="0"/>
              <a:ext cx="2213610" cy="35560"/>
            </a:xfrm>
            <a:prstGeom prst="rect">
              <a:avLst/>
            </a:prstGeom>
            <a:solidFill>
              <a:srgbClr val="EA5B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/>
            </a:p>
          </p:txBody>
        </p:sp>
        <p:sp>
          <p:nvSpPr>
            <p:cNvPr id="20" name="Rechteck 19">
              <a:extLst>
                <a:ext uri="{FF2B5EF4-FFF2-40B4-BE49-F238E27FC236}">
                  <a16:creationId xmlns:a16="http://schemas.microsoft.com/office/drawing/2014/main" id="{3B761AEB-8C66-4A98-B9F9-15A322915FF7}"/>
                </a:ext>
              </a:extLst>
            </p:cNvPr>
            <p:cNvSpPr/>
            <p:nvPr/>
          </p:nvSpPr>
          <p:spPr>
            <a:xfrm>
              <a:off x="4419600" y="0"/>
              <a:ext cx="2213610" cy="35560"/>
            </a:xfrm>
            <a:prstGeom prst="rect">
              <a:avLst/>
            </a:prstGeom>
            <a:solidFill>
              <a:srgbClr val="B625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/>
            </a:p>
          </p:txBody>
        </p:sp>
      </p:grpSp>
      <p:sp>
        <p:nvSpPr>
          <p:cNvPr id="2" name="Textfeld 1">
            <a:extLst>
              <a:ext uri="{FF2B5EF4-FFF2-40B4-BE49-F238E27FC236}">
                <a16:creationId xmlns:a16="http://schemas.microsoft.com/office/drawing/2014/main" id="{009C5E0A-4004-498D-B839-72AB172AD039}"/>
              </a:ext>
            </a:extLst>
          </p:cNvPr>
          <p:cNvSpPr txBox="1"/>
          <p:nvPr/>
        </p:nvSpPr>
        <p:spPr>
          <a:xfrm>
            <a:off x="3370798" y="423987"/>
            <a:ext cx="8634117" cy="53183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de-DE" sz="28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Ziel des Praktikums:</a:t>
            </a:r>
            <a:endParaRPr kumimoji="0" lang="de-DE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7D3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lang="de-DE" dirty="0">
              <a:solidFill>
                <a:prstClr val="black"/>
              </a:solidFill>
              <a:latin typeface="Calibri" panose="020F0502020204030204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7D3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lang="de-DE" dirty="0">
              <a:solidFill>
                <a:prstClr val="black"/>
              </a:solidFill>
              <a:latin typeface="Calibri" panose="020F0502020204030204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7D3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dirty="0">
                <a:solidFill>
                  <a:prstClr val="black"/>
                </a:solidFill>
                <a:latin typeface="Calibri" panose="020F0502020204030204"/>
              </a:rPr>
              <a:t>Eine Bildersuchmaschine mit folgenden 2 Operationen erstellen:</a:t>
            </a:r>
            <a:endParaRPr lang="de-DE" sz="400" dirty="0">
              <a:solidFill>
                <a:prstClr val="black"/>
              </a:solidFill>
              <a:latin typeface="Calibri" panose="020F0502020204030204"/>
            </a:endParaRPr>
          </a:p>
          <a:p>
            <a:pPr marL="1143000" lvl="2" indent="-228600">
              <a:lnSpc>
                <a:spcPct val="90000"/>
              </a:lnSpc>
              <a:spcBef>
                <a:spcPts val="500"/>
              </a:spcBef>
              <a:buClr>
                <a:srgbClr val="ED7D31"/>
              </a:buClr>
              <a:buFont typeface="Arial" panose="020B0604020202020204" pitchFamily="34" charset="0"/>
              <a:buChar char="•"/>
              <a:defRPr/>
            </a:pPr>
            <a:endParaRPr lang="de-DE" dirty="0">
              <a:solidFill>
                <a:prstClr val="black"/>
              </a:solidFill>
              <a:latin typeface="Calibri" panose="020F0502020204030204"/>
            </a:endParaRPr>
          </a:p>
          <a:p>
            <a:pPr marL="1143000" lvl="2" indent="-228600">
              <a:lnSpc>
                <a:spcPct val="90000"/>
              </a:lnSpc>
              <a:spcBef>
                <a:spcPts val="500"/>
              </a:spcBef>
              <a:buClr>
                <a:srgbClr val="ED7D31"/>
              </a:buClr>
              <a:buFont typeface="Arial" panose="020B0604020202020204" pitchFamily="34" charset="0"/>
              <a:buChar char="•"/>
              <a:defRPr/>
            </a:pPr>
            <a:r>
              <a:rPr lang="de-DE" dirty="0">
                <a:solidFill>
                  <a:prstClr val="black"/>
                </a:solidFill>
                <a:latin typeface="Calibri" panose="020F0502020204030204"/>
              </a:rPr>
              <a:t>Möglichst effiziente </a:t>
            </a:r>
            <a:r>
              <a:rPr lang="de-DE" b="1" dirty="0" err="1">
                <a:solidFill>
                  <a:prstClr val="black"/>
                </a:solidFill>
                <a:latin typeface="Calibri" panose="020F0502020204030204"/>
              </a:rPr>
              <a:t>get</a:t>
            </a:r>
            <a:r>
              <a:rPr lang="de-DE" b="1" dirty="0">
                <a:solidFill>
                  <a:prstClr val="black"/>
                </a:solidFill>
                <a:latin typeface="Calibri" panose="020F0502020204030204"/>
              </a:rPr>
              <a:t>()-Methode</a:t>
            </a:r>
            <a:r>
              <a:rPr lang="de-DE" dirty="0">
                <a:solidFill>
                  <a:prstClr val="black"/>
                </a:solidFill>
                <a:latin typeface="Calibri" panose="020F0502020204030204"/>
              </a:rPr>
              <a:t>, </a:t>
            </a:r>
          </a:p>
          <a:p>
            <a:pPr marL="1600200" lvl="3" indent="-228600">
              <a:lnSpc>
                <a:spcPct val="90000"/>
              </a:lnSpc>
              <a:spcBef>
                <a:spcPts val="500"/>
              </a:spcBef>
              <a:buClr>
                <a:srgbClr val="ED7D31"/>
              </a:buClr>
              <a:buFont typeface="Arial" panose="020B0604020202020204" pitchFamily="34" charset="0"/>
              <a:buChar char="•"/>
              <a:defRPr/>
            </a:pPr>
            <a:r>
              <a:rPr lang="de-DE" dirty="0">
                <a:solidFill>
                  <a:prstClr val="black"/>
                </a:solidFill>
                <a:latin typeface="Calibri" panose="020F0502020204030204"/>
              </a:rPr>
              <a:t>Prüft ob ein übergebenes Bild im Datensatz enthalten ist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7D3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lang="de-DE" sz="400" dirty="0">
              <a:solidFill>
                <a:prstClr val="black"/>
              </a:solidFill>
              <a:latin typeface="Calibri" panose="020F0502020204030204"/>
            </a:endParaRPr>
          </a:p>
          <a:p>
            <a:pPr marL="1143000" lvl="2" indent="-228600">
              <a:lnSpc>
                <a:spcPct val="90000"/>
              </a:lnSpc>
              <a:spcBef>
                <a:spcPts val="500"/>
              </a:spcBef>
              <a:buClr>
                <a:srgbClr val="ED7D31"/>
              </a:buClr>
              <a:buFont typeface="Arial" panose="020B0604020202020204" pitchFamily="34" charset="0"/>
              <a:buChar char="•"/>
              <a:defRPr/>
            </a:pPr>
            <a:endParaRPr lang="de-DE" dirty="0">
              <a:solidFill>
                <a:prstClr val="black"/>
              </a:solidFill>
              <a:latin typeface="Calibri" panose="020F0502020204030204"/>
            </a:endParaRPr>
          </a:p>
          <a:p>
            <a:pPr marL="1143000" lvl="2" indent="-228600">
              <a:lnSpc>
                <a:spcPct val="90000"/>
              </a:lnSpc>
              <a:spcBef>
                <a:spcPts val="500"/>
              </a:spcBef>
              <a:buClr>
                <a:srgbClr val="ED7D31"/>
              </a:buClr>
              <a:buFont typeface="Arial" panose="020B0604020202020204" pitchFamily="34" charset="0"/>
              <a:buChar char="•"/>
              <a:defRPr/>
            </a:pPr>
            <a:r>
              <a:rPr lang="de-DE" dirty="0">
                <a:solidFill>
                  <a:prstClr val="black"/>
                </a:solidFill>
                <a:latin typeface="Calibri" panose="020F0502020204030204"/>
              </a:rPr>
              <a:t>Möglichst effiziente </a:t>
            </a:r>
            <a:r>
              <a:rPr lang="de-DE" b="1" dirty="0" err="1">
                <a:solidFill>
                  <a:prstClr val="black"/>
                </a:solidFill>
                <a:latin typeface="Calibri" panose="020F0502020204030204"/>
              </a:rPr>
              <a:t>getMostSimilar</a:t>
            </a:r>
            <a:r>
              <a:rPr lang="de-DE" b="1" dirty="0">
                <a:solidFill>
                  <a:prstClr val="black"/>
                </a:solidFill>
                <a:latin typeface="Calibri" panose="020F0502020204030204"/>
              </a:rPr>
              <a:t>(</a:t>
            </a:r>
            <a:r>
              <a:rPr lang="de-DE" b="1" dirty="0" err="1">
                <a:solidFill>
                  <a:prstClr val="black"/>
                </a:solidFill>
                <a:latin typeface="Calibri" panose="020F0502020204030204"/>
              </a:rPr>
              <a:t>image</a:t>
            </a:r>
            <a:r>
              <a:rPr lang="de-DE" b="1" dirty="0">
                <a:solidFill>
                  <a:prstClr val="black"/>
                </a:solidFill>
                <a:latin typeface="Calibri" panose="020F0502020204030204"/>
              </a:rPr>
              <a:t>)-Methode</a:t>
            </a:r>
            <a:r>
              <a:rPr lang="de-DE" dirty="0">
                <a:solidFill>
                  <a:prstClr val="black"/>
                </a:solidFill>
                <a:latin typeface="Calibri" panose="020F0502020204030204"/>
              </a:rPr>
              <a:t>, </a:t>
            </a:r>
          </a:p>
          <a:p>
            <a:pPr marL="1600200" lvl="3" indent="-228600">
              <a:lnSpc>
                <a:spcPct val="90000"/>
              </a:lnSpc>
              <a:spcBef>
                <a:spcPts val="500"/>
              </a:spcBef>
              <a:buClr>
                <a:srgbClr val="ED7D31"/>
              </a:buClr>
              <a:buFont typeface="Arial" panose="020B0604020202020204" pitchFamily="34" charset="0"/>
              <a:buChar char="•"/>
              <a:defRPr/>
            </a:pPr>
            <a:r>
              <a:rPr lang="de-DE" dirty="0">
                <a:solidFill>
                  <a:prstClr val="black"/>
                </a:solidFill>
                <a:latin typeface="Calibri" panose="020F0502020204030204"/>
              </a:rPr>
              <a:t>Gibt das ähnlichste Bild zum übergebenen Bild zurück</a:t>
            </a:r>
            <a:endParaRPr lang="de-DE" sz="600" dirty="0">
              <a:solidFill>
                <a:prstClr val="black"/>
              </a:solidFill>
              <a:latin typeface="Calibri" panose="020F0502020204030204"/>
            </a:endParaRPr>
          </a:p>
          <a:p>
            <a:pPr marR="0" lvl="1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7D31"/>
              </a:buClr>
              <a:buSzTx/>
              <a:tabLst/>
              <a:defRPr/>
            </a:pPr>
            <a:endParaRPr lang="de-DE" sz="100" dirty="0">
              <a:solidFill>
                <a:prstClr val="black"/>
              </a:solidFill>
              <a:latin typeface="Calibri" panose="020F0502020204030204"/>
            </a:endParaRPr>
          </a:p>
          <a:p>
            <a:pPr marR="0" lvl="1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7D31"/>
              </a:buClr>
              <a:buSzTx/>
              <a:tabLst/>
              <a:defRPr/>
            </a:pPr>
            <a:r>
              <a:rPr lang="de-DE" dirty="0">
                <a:solidFill>
                  <a:prstClr val="black"/>
                </a:solidFill>
                <a:latin typeface="Calibri" panose="020F0502020204030204"/>
              </a:rPr>
              <a:t>     </a:t>
            </a:r>
            <a:endParaRPr lang="de-DE" sz="400" dirty="0">
              <a:solidFill>
                <a:prstClr val="black"/>
              </a:solidFill>
              <a:latin typeface="Calibri" panose="020F0502020204030204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de-DE" b="1" dirty="0">
              <a:solidFill>
                <a:prstClr val="black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de-DE" sz="100" dirty="0">
              <a:solidFill>
                <a:prstClr val="black"/>
              </a:solidFill>
              <a:latin typeface="Calibri" panose="020F0502020204030204"/>
            </a:endParaRPr>
          </a:p>
          <a:p>
            <a:pPr marR="0" lvl="1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7D31"/>
              </a:buClr>
              <a:buSzTx/>
              <a:tabLst/>
              <a:defRPr/>
            </a:pPr>
            <a:r>
              <a:rPr lang="de-DE" dirty="0">
                <a:solidFill>
                  <a:prstClr val="black"/>
                </a:solidFill>
                <a:latin typeface="Calibri" panose="020F0502020204030204"/>
              </a:rPr>
              <a:t>     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7D3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de-DE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884507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4000">
              <a:schemeClr val="accent2"/>
            </a:gs>
            <a:gs pos="60000">
              <a:srgbClr val="A178B0"/>
            </a:gs>
            <a:gs pos="88000">
              <a:schemeClr val="accent1"/>
            </a:gs>
          </a:gsLst>
          <a:lin ang="135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>
            <a:extLst>
              <a:ext uri="{FF2B5EF4-FFF2-40B4-BE49-F238E27FC236}">
                <a16:creationId xmlns:a16="http://schemas.microsoft.com/office/drawing/2014/main" id="{B41C5DBA-64A1-4A52-9526-DA5A86E802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1885" y="2766218"/>
            <a:ext cx="7048223" cy="1325563"/>
          </a:xfrm>
        </p:spPr>
        <p:txBody>
          <a:bodyPr>
            <a:normAutofit fontScale="90000"/>
          </a:bodyPr>
          <a:lstStyle/>
          <a:p>
            <a:r>
              <a:rPr lang="de-DE" sz="4900" b="1" dirty="0">
                <a:solidFill>
                  <a:schemeClr val="bg1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</a:rPr>
              <a:t>1. Datensatz und Datentypen</a:t>
            </a:r>
            <a:br>
              <a:rPr lang="de-DE" dirty="0">
                <a:solidFill>
                  <a:schemeClr val="bg1"/>
                </a:solidFill>
              </a:rPr>
            </a:b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1283F55-50A3-4B5C-B90E-05C60461FA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C55D2-2FE0-42DA-BA33-A5AAE8282E83}" type="slidenum">
              <a:rPr lang="de-DE" smtClean="0">
                <a:solidFill>
                  <a:schemeClr val="tx1"/>
                </a:solidFill>
              </a:rPr>
              <a:t>4</a:t>
            </a:fld>
            <a:endParaRPr lang="de-DE" dirty="0">
              <a:solidFill>
                <a:schemeClr val="tx1"/>
              </a:solidFill>
            </a:endParaRP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A58AEF72-1879-4EAD-A685-42E1CB30E4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2658" y="323410"/>
            <a:ext cx="1222283" cy="7211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D8313D31-9B82-4B14-83E8-51F35470266D}"/>
              </a:ext>
            </a:extLst>
          </p:cNvPr>
          <p:cNvGrpSpPr/>
          <p:nvPr/>
        </p:nvGrpSpPr>
        <p:grpSpPr>
          <a:xfrm>
            <a:off x="4201009" y="3439956"/>
            <a:ext cx="3789977" cy="45719"/>
            <a:chOff x="0" y="0"/>
            <a:chExt cx="6633210" cy="36000"/>
          </a:xfrm>
        </p:grpSpPr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CD47A385-9DFA-49FC-B31C-4D4D6BCD233C}"/>
                </a:ext>
              </a:extLst>
            </p:cNvPr>
            <p:cNvSpPr/>
            <p:nvPr/>
          </p:nvSpPr>
          <p:spPr>
            <a:xfrm>
              <a:off x="0" y="0"/>
              <a:ext cx="2214000" cy="36000"/>
            </a:xfrm>
            <a:prstGeom prst="rect">
              <a:avLst/>
            </a:prstGeom>
            <a:solidFill>
              <a:srgbClr val="C60C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/>
            </a:p>
          </p:txBody>
        </p:sp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76E57EB2-08A3-418A-95AE-D6D750C7F006}"/>
                </a:ext>
              </a:extLst>
            </p:cNvPr>
            <p:cNvSpPr/>
            <p:nvPr/>
          </p:nvSpPr>
          <p:spPr>
            <a:xfrm>
              <a:off x="2209800" y="0"/>
              <a:ext cx="2213610" cy="35560"/>
            </a:xfrm>
            <a:prstGeom prst="rect">
              <a:avLst/>
            </a:prstGeom>
            <a:solidFill>
              <a:srgbClr val="EA5B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/>
            </a:p>
          </p:txBody>
        </p:sp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CE0F582C-12C4-4F3D-B433-D1C481995E17}"/>
                </a:ext>
              </a:extLst>
            </p:cNvPr>
            <p:cNvSpPr/>
            <p:nvPr/>
          </p:nvSpPr>
          <p:spPr>
            <a:xfrm>
              <a:off x="4419600" y="0"/>
              <a:ext cx="2213610" cy="35560"/>
            </a:xfrm>
            <a:prstGeom prst="rect">
              <a:avLst/>
            </a:prstGeom>
            <a:solidFill>
              <a:srgbClr val="B625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18336618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4000">
              <a:schemeClr val="accent2"/>
            </a:gs>
            <a:gs pos="60000">
              <a:srgbClr val="A178B0"/>
            </a:gs>
            <a:gs pos="88000">
              <a:schemeClr val="accent1"/>
            </a:gs>
          </a:gsLst>
          <a:lin ang="135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5C5C93C0-A9A6-44B2-A746-57A4146A2C04}"/>
              </a:ext>
            </a:extLst>
          </p:cNvPr>
          <p:cNvSpPr/>
          <p:nvPr/>
        </p:nvSpPr>
        <p:spPr>
          <a:xfrm>
            <a:off x="3183714" y="0"/>
            <a:ext cx="9008286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1. Mathematische Grundlagen</a:t>
            </a:r>
            <a:endParaRPr lang="de-DE" dirty="0"/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B41C5DBA-64A1-4A52-9526-DA5A86E802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72" y="2992615"/>
            <a:ext cx="3043550" cy="1562163"/>
          </a:xfrm>
        </p:spPr>
        <p:txBody>
          <a:bodyPr>
            <a:noAutofit/>
          </a:bodyPr>
          <a:lstStyle/>
          <a:p>
            <a:r>
              <a:rPr lang="de-DE" sz="3600" b="1" dirty="0">
                <a:solidFill>
                  <a:schemeClr val="bg1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</a:rPr>
              <a:t>Cats </a:t>
            </a:r>
            <a:r>
              <a:rPr lang="de-DE" sz="3600" b="1" dirty="0" err="1">
                <a:solidFill>
                  <a:schemeClr val="bg1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</a:rPr>
              <a:t>vs</a:t>
            </a:r>
            <a:r>
              <a:rPr lang="de-DE" sz="3600" b="1" dirty="0">
                <a:solidFill>
                  <a:schemeClr val="bg1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</a:rPr>
              <a:t> Dogs</a:t>
            </a:r>
            <a:br>
              <a:rPr lang="de-DE" sz="3600" b="1" dirty="0">
                <a:solidFill>
                  <a:schemeClr val="bg1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</a:rPr>
            </a:br>
            <a:endParaRPr lang="de-DE" sz="3600" b="1" dirty="0">
              <a:effectLst>
                <a:innerShdw blurRad="63500" dist="50800">
                  <a:prstClr val="black">
                    <a:alpha val="50000"/>
                  </a:prstClr>
                </a:innerShdw>
              </a:effectLst>
            </a:endParaRPr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C7EB80DD-5EE4-478A-9BB2-6C224BEC18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44367" y="842321"/>
            <a:ext cx="7508759" cy="5064570"/>
          </a:xfrm>
          <a:solidFill>
            <a:schemeClr val="bg1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1600" dirty="0"/>
              <a:t>Images:                                                                                                                                                           </a:t>
            </a:r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r>
              <a:rPr lang="de-DE" sz="1600" dirty="0"/>
              <a:t>Test Images:</a:t>
            </a:r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1283F55-50A3-4B5C-B90E-05C60461FA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C55D2-2FE0-42DA-BA33-A5AAE8282E83}" type="slidenum">
              <a:rPr lang="de-DE" smtClean="0">
                <a:solidFill>
                  <a:schemeClr val="tx1"/>
                </a:solidFill>
              </a:rPr>
              <a:t>5</a:t>
            </a:fld>
            <a:endParaRPr lang="de-DE" dirty="0">
              <a:solidFill>
                <a:schemeClr val="tx1"/>
              </a:solidFill>
            </a:endParaRP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A58AEF72-1879-4EAD-A685-42E1CB30E4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046" y="203270"/>
            <a:ext cx="1222283" cy="7211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D8313D31-9B82-4B14-83E8-51F35470266D}"/>
              </a:ext>
            </a:extLst>
          </p:cNvPr>
          <p:cNvGrpSpPr/>
          <p:nvPr/>
        </p:nvGrpSpPr>
        <p:grpSpPr>
          <a:xfrm>
            <a:off x="129596" y="3750212"/>
            <a:ext cx="2716502" cy="47552"/>
            <a:chOff x="0" y="0"/>
            <a:chExt cx="6633210" cy="36000"/>
          </a:xfrm>
        </p:grpSpPr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CD47A385-9DFA-49FC-B31C-4D4D6BCD233C}"/>
                </a:ext>
              </a:extLst>
            </p:cNvPr>
            <p:cNvSpPr/>
            <p:nvPr/>
          </p:nvSpPr>
          <p:spPr>
            <a:xfrm>
              <a:off x="0" y="0"/>
              <a:ext cx="2214000" cy="36000"/>
            </a:xfrm>
            <a:prstGeom prst="rect">
              <a:avLst/>
            </a:prstGeom>
            <a:solidFill>
              <a:srgbClr val="C60C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/>
            </a:p>
          </p:txBody>
        </p:sp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76E57EB2-08A3-418A-95AE-D6D750C7F006}"/>
                </a:ext>
              </a:extLst>
            </p:cNvPr>
            <p:cNvSpPr/>
            <p:nvPr/>
          </p:nvSpPr>
          <p:spPr>
            <a:xfrm>
              <a:off x="2209800" y="0"/>
              <a:ext cx="2213610" cy="35560"/>
            </a:xfrm>
            <a:prstGeom prst="rect">
              <a:avLst/>
            </a:prstGeom>
            <a:solidFill>
              <a:srgbClr val="EA5B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/>
            </a:p>
          </p:txBody>
        </p:sp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CE0F582C-12C4-4F3D-B433-D1C481995E17}"/>
                </a:ext>
              </a:extLst>
            </p:cNvPr>
            <p:cNvSpPr/>
            <p:nvPr/>
          </p:nvSpPr>
          <p:spPr>
            <a:xfrm>
              <a:off x="4419600" y="0"/>
              <a:ext cx="2213610" cy="35560"/>
            </a:xfrm>
            <a:prstGeom prst="rect">
              <a:avLst/>
            </a:prstGeom>
            <a:solidFill>
              <a:srgbClr val="B625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/>
            </a:p>
          </p:txBody>
        </p:sp>
      </p:grpSp>
      <p:sp>
        <p:nvSpPr>
          <p:cNvPr id="2" name="Textfeld 1">
            <a:extLst>
              <a:ext uri="{FF2B5EF4-FFF2-40B4-BE49-F238E27FC236}">
                <a16:creationId xmlns:a16="http://schemas.microsoft.com/office/drawing/2014/main" id="{65581FF3-40F6-49F7-8029-A0B90507A3E4}"/>
              </a:ext>
            </a:extLst>
          </p:cNvPr>
          <p:cNvSpPr txBox="1"/>
          <p:nvPr/>
        </p:nvSpPr>
        <p:spPr>
          <a:xfrm>
            <a:off x="8943098" y="208196"/>
            <a:ext cx="2913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accent2"/>
                </a:solidFill>
              </a:rPr>
              <a:t>1. Datensatz und Datentypen</a:t>
            </a:r>
          </a:p>
        </p:txBody>
      </p:sp>
      <p:pic>
        <p:nvPicPr>
          <p:cNvPr id="5" name="Grafik 4" descr="Ein Bild, das Katze, Wand, drinnen, orange enthält.&#10;&#10;Automatisch generierte Beschreibung">
            <a:extLst>
              <a:ext uri="{FF2B5EF4-FFF2-40B4-BE49-F238E27FC236}">
                <a16:creationId xmlns:a16="http://schemas.microsoft.com/office/drawing/2014/main" id="{B97A9B04-EC4A-FD00-13C8-AC4232F5E4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4918" y="1261485"/>
            <a:ext cx="1567807" cy="1175855"/>
          </a:xfrm>
          <a:prstGeom prst="rect">
            <a:avLst/>
          </a:prstGeom>
        </p:spPr>
      </p:pic>
      <p:pic>
        <p:nvPicPr>
          <p:cNvPr id="7" name="Grafik 6" descr="Ein Bild, das Hund, drinnen, Boden, braun enthält.&#10;&#10;Automatisch generierte Beschreibung">
            <a:extLst>
              <a:ext uri="{FF2B5EF4-FFF2-40B4-BE49-F238E27FC236}">
                <a16:creationId xmlns:a16="http://schemas.microsoft.com/office/drawing/2014/main" id="{FCA48DAA-A932-8927-0893-2F98A1D71F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7235" y="842321"/>
            <a:ext cx="1316546" cy="2013067"/>
          </a:xfrm>
          <a:prstGeom prst="rect">
            <a:avLst/>
          </a:prstGeom>
        </p:spPr>
      </p:pic>
      <p:pic>
        <p:nvPicPr>
          <p:cNvPr id="17" name="Grafik 16" descr="Ein Bild, das Katze, drinnen, weiß, Säugetier enthält.&#10;&#10;Automatisch generierte Beschreibung">
            <a:extLst>
              <a:ext uri="{FF2B5EF4-FFF2-40B4-BE49-F238E27FC236}">
                <a16:creationId xmlns:a16="http://schemas.microsoft.com/office/drawing/2014/main" id="{2BABD70A-7B4C-4337-4EF9-DE3156CDE1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8291" y="1163054"/>
            <a:ext cx="1676400" cy="1371600"/>
          </a:xfrm>
          <a:prstGeom prst="rect">
            <a:avLst/>
          </a:prstGeom>
        </p:spPr>
      </p:pic>
      <p:pic>
        <p:nvPicPr>
          <p:cNvPr id="20" name="Grafik 19" descr="Ein Bild, das Katze, Baum, draußen, sitzend enthält.&#10;&#10;Automatisch generierte Beschreibung">
            <a:extLst>
              <a:ext uri="{FF2B5EF4-FFF2-40B4-BE49-F238E27FC236}">
                <a16:creationId xmlns:a16="http://schemas.microsoft.com/office/drawing/2014/main" id="{817FF7EC-EB59-A24F-4A67-D2295F9A13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0238" y="1163053"/>
            <a:ext cx="1445199" cy="1371601"/>
          </a:xfrm>
          <a:prstGeom prst="rect">
            <a:avLst/>
          </a:prstGeom>
        </p:spPr>
      </p:pic>
      <p:pic>
        <p:nvPicPr>
          <p:cNvPr id="22" name="Grafik 21" descr="Ein Bild, das Hund, drinnen, Wand, sitzend enthält.&#10;&#10;Automatisch generierte Beschreibung">
            <a:extLst>
              <a:ext uri="{FF2B5EF4-FFF2-40B4-BE49-F238E27FC236}">
                <a16:creationId xmlns:a16="http://schemas.microsoft.com/office/drawing/2014/main" id="{D70836C3-6580-D948-0192-413300CFD75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0571" y="1109220"/>
            <a:ext cx="1254611" cy="1479266"/>
          </a:xfrm>
          <a:prstGeom prst="rect">
            <a:avLst/>
          </a:prstGeom>
        </p:spPr>
      </p:pic>
      <p:pic>
        <p:nvPicPr>
          <p:cNvPr id="24" name="Grafik 23" descr="Ein Bild, das Katze, drinnen, Säugetier, Hund enthält.&#10;&#10;Automatisch generierte Beschreibung">
            <a:extLst>
              <a:ext uri="{FF2B5EF4-FFF2-40B4-BE49-F238E27FC236}">
                <a16:creationId xmlns:a16="http://schemas.microsoft.com/office/drawing/2014/main" id="{E9602E5F-8911-1ED6-1E7C-BABD65DA588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7274" y="3421543"/>
            <a:ext cx="1026096" cy="718267"/>
          </a:xfrm>
          <a:prstGeom prst="rect">
            <a:avLst/>
          </a:prstGeom>
        </p:spPr>
      </p:pic>
      <p:pic>
        <p:nvPicPr>
          <p:cNvPr id="26" name="Grafik 25" descr="Ein Bild, das Hund, Boden, drinnen, schwarz enthält.&#10;&#10;Automatisch generierte Beschreibung">
            <a:extLst>
              <a:ext uri="{FF2B5EF4-FFF2-40B4-BE49-F238E27FC236}">
                <a16:creationId xmlns:a16="http://schemas.microsoft.com/office/drawing/2014/main" id="{DBF71C4F-54B7-67C4-6D7C-6C7867AA774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0418" y="3094876"/>
            <a:ext cx="1828800" cy="1371600"/>
          </a:xfrm>
          <a:prstGeom prst="rect">
            <a:avLst/>
          </a:prstGeom>
        </p:spPr>
      </p:pic>
      <p:pic>
        <p:nvPicPr>
          <p:cNvPr id="28" name="Grafik 27" descr="Ein Bild, das Katze, Boden, drinnen, Säugetier enthält.&#10;&#10;Automatisch generierte Beschreibung">
            <a:extLst>
              <a:ext uri="{FF2B5EF4-FFF2-40B4-BE49-F238E27FC236}">
                <a16:creationId xmlns:a16="http://schemas.microsoft.com/office/drawing/2014/main" id="{6A964CCD-2F7A-612B-E06D-DDEFC3943A9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2186" y="3290138"/>
            <a:ext cx="1019175" cy="981075"/>
          </a:xfrm>
          <a:prstGeom prst="rect">
            <a:avLst/>
          </a:prstGeom>
        </p:spPr>
      </p:pic>
      <p:pic>
        <p:nvPicPr>
          <p:cNvPr id="30" name="Grafik 29" descr="Ein Bild, das Hund, Gras, braun, draußen enthält.&#10;&#10;Automatisch generierte Beschreibung">
            <a:extLst>
              <a:ext uri="{FF2B5EF4-FFF2-40B4-BE49-F238E27FC236}">
                <a16:creationId xmlns:a16="http://schemas.microsoft.com/office/drawing/2014/main" id="{B973858E-BBCA-F41A-3FCF-73DA3F9CC95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6812" y="3162322"/>
            <a:ext cx="1468771" cy="1236705"/>
          </a:xfrm>
          <a:prstGeom prst="rect">
            <a:avLst/>
          </a:prstGeom>
        </p:spPr>
      </p:pic>
      <p:pic>
        <p:nvPicPr>
          <p:cNvPr id="32" name="Grafik 31" descr="Ein Bild, das Hund, drinnen, Person, Säugetier enthält.&#10;&#10;Automatisch generierte Beschreibung">
            <a:extLst>
              <a:ext uri="{FF2B5EF4-FFF2-40B4-BE49-F238E27FC236}">
                <a16:creationId xmlns:a16="http://schemas.microsoft.com/office/drawing/2014/main" id="{BE78DF2B-3989-F533-BFE8-8B4EDDDFD03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7956" y="3323474"/>
            <a:ext cx="1219200" cy="914400"/>
          </a:xfrm>
          <a:prstGeom prst="rect">
            <a:avLst/>
          </a:prstGeom>
        </p:spPr>
      </p:pic>
      <p:pic>
        <p:nvPicPr>
          <p:cNvPr id="34" name="Grafik 33" descr="Ein Bild, das Hund, drinnen, Säugetier, braun enthält.&#10;&#10;Automatisch generierte Beschreibung">
            <a:extLst>
              <a:ext uri="{FF2B5EF4-FFF2-40B4-BE49-F238E27FC236}">
                <a16:creationId xmlns:a16="http://schemas.microsoft.com/office/drawing/2014/main" id="{43F608C3-2964-1C8E-5FD3-483F90136DC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9304" y="4914334"/>
            <a:ext cx="2126841" cy="1467147"/>
          </a:xfrm>
          <a:prstGeom prst="rect">
            <a:avLst/>
          </a:prstGeom>
        </p:spPr>
      </p:pic>
      <p:pic>
        <p:nvPicPr>
          <p:cNvPr id="36" name="Grafik 35" descr="Ein Bild, das Hund, drinnen, Wand, sitzend enthält.&#10;&#10;Automatisch generierte Beschreibung">
            <a:extLst>
              <a:ext uri="{FF2B5EF4-FFF2-40B4-BE49-F238E27FC236}">
                <a16:creationId xmlns:a16="http://schemas.microsoft.com/office/drawing/2014/main" id="{7CB32615-ADB5-567B-EFFC-DA99D16B868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1634" y="4697364"/>
            <a:ext cx="1472121" cy="1735724"/>
          </a:xfrm>
          <a:prstGeom prst="rect">
            <a:avLst/>
          </a:prstGeom>
        </p:spPr>
      </p:pic>
      <p:pic>
        <p:nvPicPr>
          <p:cNvPr id="38" name="Grafik 37" descr="Ein Bild, das Katze, Säugetier, drinnen, suchend enthält.&#10;&#10;Automatisch generierte Beschreibung">
            <a:extLst>
              <a:ext uri="{FF2B5EF4-FFF2-40B4-BE49-F238E27FC236}">
                <a16:creationId xmlns:a16="http://schemas.microsoft.com/office/drawing/2014/main" id="{3DAEBDDE-C917-890D-4A5F-2F7EEF8F254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4273" y="5314006"/>
            <a:ext cx="1320940" cy="741534"/>
          </a:xfrm>
          <a:prstGeom prst="rect">
            <a:avLst/>
          </a:prstGeom>
        </p:spPr>
      </p:pic>
      <p:pic>
        <p:nvPicPr>
          <p:cNvPr id="40" name="Grafik 39" descr="Ein Bild, das Katze, Säugetier, Hauskatze, Boden enthält.&#10;&#10;Automatisch generierte Beschreibung">
            <a:extLst>
              <a:ext uri="{FF2B5EF4-FFF2-40B4-BE49-F238E27FC236}">
                <a16:creationId xmlns:a16="http://schemas.microsoft.com/office/drawing/2014/main" id="{86024666-12FF-A7C6-C066-C82823590C8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6138" y="5283314"/>
            <a:ext cx="934734" cy="934734"/>
          </a:xfrm>
          <a:prstGeom prst="rect">
            <a:avLst/>
          </a:prstGeom>
        </p:spPr>
      </p:pic>
      <p:cxnSp>
        <p:nvCxnSpPr>
          <p:cNvPr id="42" name="Gerader Verbinder 41">
            <a:extLst>
              <a:ext uri="{FF2B5EF4-FFF2-40B4-BE49-F238E27FC236}">
                <a16:creationId xmlns:a16="http://schemas.microsoft.com/office/drawing/2014/main" id="{8F03EBE8-4C53-2C99-80CA-C0B6E3675E54}"/>
              </a:ext>
            </a:extLst>
          </p:cNvPr>
          <p:cNvCxnSpPr/>
          <p:nvPr/>
        </p:nvCxnSpPr>
        <p:spPr>
          <a:xfrm>
            <a:off x="3173146" y="4554778"/>
            <a:ext cx="9018854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29819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4000">
              <a:schemeClr val="accent2"/>
            </a:gs>
            <a:gs pos="60000">
              <a:srgbClr val="A178B0"/>
            </a:gs>
            <a:gs pos="88000">
              <a:schemeClr val="accent1"/>
            </a:gs>
          </a:gsLst>
          <a:lin ang="135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5C5C93C0-A9A6-44B2-A746-57A4146A2C04}"/>
              </a:ext>
            </a:extLst>
          </p:cNvPr>
          <p:cNvSpPr/>
          <p:nvPr/>
        </p:nvSpPr>
        <p:spPr>
          <a:xfrm>
            <a:off x="3173146" y="0"/>
            <a:ext cx="9008286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/>
              <a:t>Set: imageHashSet</a:t>
            </a:r>
            <a:endParaRPr lang="de-DE" dirty="0"/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B41C5DBA-64A1-4A52-9526-DA5A86E802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34" y="3215468"/>
            <a:ext cx="3043550" cy="486364"/>
          </a:xfrm>
        </p:spPr>
        <p:txBody>
          <a:bodyPr>
            <a:noAutofit/>
          </a:bodyPr>
          <a:lstStyle/>
          <a:p>
            <a:r>
              <a:rPr lang="de-DE" sz="2400" b="1" dirty="0">
                <a:solidFill>
                  <a:schemeClr val="bg1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</a:rPr>
              <a:t>Genutzte Datentypen</a:t>
            </a:r>
            <a:endParaRPr lang="de-DE" sz="2400" b="1" dirty="0">
              <a:effectLst>
                <a:innerShdw blurRad="63500" dist="50800">
                  <a:prstClr val="black">
                    <a:alpha val="50000"/>
                  </a:prstClr>
                </a:innerShdw>
              </a:effectLst>
            </a:endParaRPr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C7EB80DD-5EE4-478A-9BB2-6C224BEC18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45287" y="724262"/>
            <a:ext cx="7508759" cy="5064570"/>
          </a:xfrm>
          <a:solidFill>
            <a:schemeClr val="bg1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endParaRPr lang="de-DE" sz="1800" kern="150">
              <a:solidFill>
                <a:srgbClr val="353536"/>
              </a:solidFill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de-DE" sz="1800" kern="150">
              <a:solidFill>
                <a:srgbClr val="353536"/>
              </a:solidFill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de-DE" sz="1800" kern="150">
              <a:solidFill>
                <a:srgbClr val="353536"/>
              </a:solidFill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de-DE" sz="1800" kern="150">
              <a:solidFill>
                <a:srgbClr val="353536"/>
              </a:solidFill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de-DE" sz="1800" kern="150">
              <a:solidFill>
                <a:srgbClr val="353536"/>
              </a:solidFill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de-DE" sz="1800" kern="150">
              <a:solidFill>
                <a:srgbClr val="353536"/>
              </a:solidFill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de-DE" sz="1800" kern="150">
              <a:solidFill>
                <a:srgbClr val="353536"/>
              </a:solidFill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de-DE" sz="1800" kern="150">
              <a:solidFill>
                <a:srgbClr val="353536"/>
              </a:solidFill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de-DE" sz="1800" kern="150">
              <a:solidFill>
                <a:srgbClr val="353536"/>
              </a:solidFill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de-DE" sz="1800" kern="150">
              <a:solidFill>
                <a:srgbClr val="353536"/>
              </a:solidFill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de-DE" sz="1800" kern="150">
              <a:solidFill>
                <a:srgbClr val="353536"/>
              </a:solidFill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de-DE" sz="1800" kern="150" dirty="0">
              <a:solidFill>
                <a:srgbClr val="353536"/>
              </a:solidFill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1283F55-50A3-4B5C-B90E-05C60461FA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C55D2-2FE0-42DA-BA33-A5AAE8282E83}" type="slidenum">
              <a:rPr lang="de-DE" smtClean="0">
                <a:solidFill>
                  <a:schemeClr val="tx1"/>
                </a:solidFill>
              </a:rPr>
              <a:t>6</a:t>
            </a:fld>
            <a:endParaRPr lang="de-DE" dirty="0">
              <a:solidFill>
                <a:schemeClr val="tx1"/>
              </a:solidFill>
            </a:endParaRP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A58AEF72-1879-4EAD-A685-42E1CB30E4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046" y="203270"/>
            <a:ext cx="1222283" cy="7211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D8313D31-9B82-4B14-83E8-51F35470266D}"/>
              </a:ext>
            </a:extLst>
          </p:cNvPr>
          <p:cNvGrpSpPr/>
          <p:nvPr/>
        </p:nvGrpSpPr>
        <p:grpSpPr>
          <a:xfrm>
            <a:off x="129596" y="3750212"/>
            <a:ext cx="2716502" cy="47552"/>
            <a:chOff x="0" y="0"/>
            <a:chExt cx="6633210" cy="36000"/>
          </a:xfrm>
        </p:grpSpPr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CD47A385-9DFA-49FC-B31C-4D4D6BCD233C}"/>
                </a:ext>
              </a:extLst>
            </p:cNvPr>
            <p:cNvSpPr/>
            <p:nvPr/>
          </p:nvSpPr>
          <p:spPr>
            <a:xfrm>
              <a:off x="0" y="0"/>
              <a:ext cx="2214000" cy="36000"/>
            </a:xfrm>
            <a:prstGeom prst="rect">
              <a:avLst/>
            </a:prstGeom>
            <a:solidFill>
              <a:srgbClr val="C60C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/>
            </a:p>
          </p:txBody>
        </p:sp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76E57EB2-08A3-418A-95AE-D6D750C7F006}"/>
                </a:ext>
              </a:extLst>
            </p:cNvPr>
            <p:cNvSpPr/>
            <p:nvPr/>
          </p:nvSpPr>
          <p:spPr>
            <a:xfrm>
              <a:off x="2209800" y="0"/>
              <a:ext cx="2213610" cy="35560"/>
            </a:xfrm>
            <a:prstGeom prst="rect">
              <a:avLst/>
            </a:prstGeom>
            <a:solidFill>
              <a:srgbClr val="EA5B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/>
            </a:p>
          </p:txBody>
        </p:sp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CE0F582C-12C4-4F3D-B433-D1C481995E17}"/>
                </a:ext>
              </a:extLst>
            </p:cNvPr>
            <p:cNvSpPr/>
            <p:nvPr/>
          </p:nvSpPr>
          <p:spPr>
            <a:xfrm>
              <a:off x="4419600" y="0"/>
              <a:ext cx="2213610" cy="35560"/>
            </a:xfrm>
            <a:prstGeom prst="rect">
              <a:avLst/>
            </a:prstGeom>
            <a:solidFill>
              <a:srgbClr val="B625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/>
            </a:p>
          </p:txBody>
        </p:sp>
      </p:grpSp>
      <p:sp>
        <p:nvSpPr>
          <p:cNvPr id="2" name="Textfeld 1">
            <a:extLst>
              <a:ext uri="{FF2B5EF4-FFF2-40B4-BE49-F238E27FC236}">
                <a16:creationId xmlns:a16="http://schemas.microsoft.com/office/drawing/2014/main" id="{65581FF3-40F6-49F7-8029-A0B90507A3E4}"/>
              </a:ext>
            </a:extLst>
          </p:cNvPr>
          <p:cNvSpPr txBox="1"/>
          <p:nvPr/>
        </p:nvSpPr>
        <p:spPr>
          <a:xfrm>
            <a:off x="8943098" y="208196"/>
            <a:ext cx="2913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accent2"/>
                </a:solidFill>
              </a:rPr>
              <a:t>1. Datensatz und Datentypen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0D55FA4E-E2E8-436A-B484-835042330D3F}"/>
              </a:ext>
            </a:extLst>
          </p:cNvPr>
          <p:cNvSpPr txBox="1"/>
          <p:nvPr/>
        </p:nvSpPr>
        <p:spPr>
          <a:xfrm>
            <a:off x="3445287" y="577528"/>
            <a:ext cx="2361609" cy="53553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Set aller Image Hashes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8B0903C-0ACD-5454-F890-CD75E3CDB3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6808" y="1069168"/>
            <a:ext cx="5004259" cy="504339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5500C451-0F18-520C-F13B-0BBCB8AC502F}"/>
              </a:ext>
            </a:extLst>
          </p:cNvPr>
          <p:cNvSpPr txBox="1"/>
          <p:nvPr/>
        </p:nvSpPr>
        <p:spPr>
          <a:xfrm>
            <a:off x="8610600" y="724262"/>
            <a:ext cx="3218848" cy="9233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de-DE" dirty="0"/>
              <a:t>Vorteil:</a:t>
            </a:r>
          </a:p>
          <a:p>
            <a:pPr marL="742950" lvl="1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de-DE" dirty="0"/>
              <a:t>Ermöglicht mit Laufzeit von </a:t>
            </a:r>
            <a:r>
              <a:rPr lang="de-DE" dirty="0">
                <a:sym typeface="Symbol" panose="05050102010706020507" pitchFamily="18" charset="2"/>
              </a:rPr>
              <a:t>(1) herauszufinden, ob ein Hash im Images Ordner vorhanden ist</a:t>
            </a:r>
          </a:p>
          <a:p>
            <a:pPr marL="742950" lvl="1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de-DE" dirty="0">
              <a:sym typeface="Symbol" panose="05050102010706020507" pitchFamily="18" charset="2"/>
            </a:endParaRPr>
          </a:p>
          <a:p>
            <a:pPr marL="28575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de-DE" dirty="0">
                <a:sym typeface="Symbol" panose="05050102010706020507" pitchFamily="18" charset="2"/>
              </a:rPr>
              <a:t>Nachteil:</a:t>
            </a:r>
          </a:p>
          <a:p>
            <a:pPr marL="742950" lvl="1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de-DE" dirty="0"/>
              <a:t>Problem, wenn mehrere Bilder mit gleichem Hash im Image Ordner sind</a:t>
            </a:r>
          </a:p>
          <a:p>
            <a:pPr marL="742950" lvl="1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de-DE" dirty="0"/>
              <a:t>Relevant für </a:t>
            </a:r>
            <a:r>
              <a:rPr lang="de-DE" dirty="0" err="1"/>
              <a:t>get</a:t>
            </a:r>
            <a:r>
              <a:rPr lang="de-DE" dirty="0"/>
              <a:t>()-Methode mit Laufzeit </a:t>
            </a:r>
            <a:r>
              <a:rPr lang="de-DE" dirty="0">
                <a:sym typeface="Symbol" panose="05050102010706020507" pitchFamily="18" charset="2"/>
              </a:rPr>
              <a:t>(1) 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17283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4000">
              <a:schemeClr val="accent2"/>
            </a:gs>
            <a:gs pos="60000">
              <a:srgbClr val="A178B0"/>
            </a:gs>
            <a:gs pos="88000">
              <a:schemeClr val="accent1"/>
            </a:gs>
          </a:gsLst>
          <a:lin ang="135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5C5C93C0-A9A6-44B2-A746-57A4146A2C04}"/>
              </a:ext>
            </a:extLst>
          </p:cNvPr>
          <p:cNvSpPr/>
          <p:nvPr/>
        </p:nvSpPr>
        <p:spPr>
          <a:xfrm>
            <a:off x="3173146" y="0"/>
            <a:ext cx="9008286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/>
              <a:t>Set: imageHashSet</a:t>
            </a:r>
            <a:endParaRPr lang="de-DE" dirty="0"/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B41C5DBA-64A1-4A52-9526-DA5A86E802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34" y="3215468"/>
            <a:ext cx="3043550" cy="486364"/>
          </a:xfrm>
        </p:spPr>
        <p:txBody>
          <a:bodyPr>
            <a:noAutofit/>
          </a:bodyPr>
          <a:lstStyle/>
          <a:p>
            <a:r>
              <a:rPr lang="de-DE" sz="2400" b="1" dirty="0">
                <a:solidFill>
                  <a:schemeClr val="bg1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</a:rPr>
              <a:t>Genutzte Datentypen – Hash Dictionary</a:t>
            </a:r>
            <a:endParaRPr lang="de-DE" sz="2400" b="1" dirty="0">
              <a:effectLst>
                <a:innerShdw blurRad="63500" dist="50800">
                  <a:prstClr val="black">
                    <a:alpha val="50000"/>
                  </a:prstClr>
                </a:innerShdw>
              </a:effectLst>
            </a:endParaRPr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C7EB80DD-5EE4-478A-9BB2-6C224BEC18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45287" y="724262"/>
            <a:ext cx="7508759" cy="5064570"/>
          </a:xfrm>
          <a:solidFill>
            <a:schemeClr val="bg1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endParaRPr lang="de-DE" sz="1800" kern="150">
              <a:solidFill>
                <a:srgbClr val="353536"/>
              </a:solidFill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de-DE" sz="1800" kern="150">
              <a:solidFill>
                <a:srgbClr val="353536"/>
              </a:solidFill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de-DE" sz="1800" kern="150">
              <a:solidFill>
                <a:srgbClr val="353536"/>
              </a:solidFill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de-DE" sz="1800" kern="150">
              <a:solidFill>
                <a:srgbClr val="353536"/>
              </a:solidFill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de-DE" sz="1800" kern="150">
              <a:solidFill>
                <a:srgbClr val="353536"/>
              </a:solidFill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de-DE" sz="1800" kern="150">
              <a:solidFill>
                <a:srgbClr val="353536"/>
              </a:solidFill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de-DE" sz="1800" kern="150">
              <a:solidFill>
                <a:srgbClr val="353536"/>
              </a:solidFill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de-DE" sz="1800" kern="150">
              <a:solidFill>
                <a:srgbClr val="353536"/>
              </a:solidFill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de-DE" sz="1800" kern="150">
              <a:solidFill>
                <a:srgbClr val="353536"/>
              </a:solidFill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de-DE" sz="1800" kern="150">
              <a:solidFill>
                <a:srgbClr val="353536"/>
              </a:solidFill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de-DE" sz="1800" kern="150">
              <a:solidFill>
                <a:srgbClr val="353536"/>
              </a:solidFill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de-DE" sz="1800" kern="150" dirty="0">
              <a:solidFill>
                <a:srgbClr val="353536"/>
              </a:solidFill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1283F55-50A3-4B5C-B90E-05C60461FA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C55D2-2FE0-42DA-BA33-A5AAE8282E83}" type="slidenum">
              <a:rPr lang="de-DE" smtClean="0">
                <a:solidFill>
                  <a:schemeClr val="tx1"/>
                </a:solidFill>
              </a:rPr>
              <a:t>7</a:t>
            </a:fld>
            <a:endParaRPr lang="de-DE" dirty="0">
              <a:solidFill>
                <a:schemeClr val="tx1"/>
              </a:solidFill>
            </a:endParaRP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A58AEF72-1879-4EAD-A685-42E1CB30E4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046" y="203270"/>
            <a:ext cx="1222283" cy="7211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D8313D31-9B82-4B14-83E8-51F35470266D}"/>
              </a:ext>
            </a:extLst>
          </p:cNvPr>
          <p:cNvGrpSpPr/>
          <p:nvPr/>
        </p:nvGrpSpPr>
        <p:grpSpPr>
          <a:xfrm>
            <a:off x="129596" y="3750212"/>
            <a:ext cx="2716502" cy="47552"/>
            <a:chOff x="0" y="0"/>
            <a:chExt cx="6633210" cy="36000"/>
          </a:xfrm>
        </p:grpSpPr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CD47A385-9DFA-49FC-B31C-4D4D6BCD233C}"/>
                </a:ext>
              </a:extLst>
            </p:cNvPr>
            <p:cNvSpPr/>
            <p:nvPr/>
          </p:nvSpPr>
          <p:spPr>
            <a:xfrm>
              <a:off x="0" y="0"/>
              <a:ext cx="2214000" cy="36000"/>
            </a:xfrm>
            <a:prstGeom prst="rect">
              <a:avLst/>
            </a:prstGeom>
            <a:solidFill>
              <a:srgbClr val="C60C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/>
            </a:p>
          </p:txBody>
        </p:sp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76E57EB2-08A3-418A-95AE-D6D750C7F006}"/>
                </a:ext>
              </a:extLst>
            </p:cNvPr>
            <p:cNvSpPr/>
            <p:nvPr/>
          </p:nvSpPr>
          <p:spPr>
            <a:xfrm>
              <a:off x="2209800" y="0"/>
              <a:ext cx="2213610" cy="35560"/>
            </a:xfrm>
            <a:prstGeom prst="rect">
              <a:avLst/>
            </a:prstGeom>
            <a:solidFill>
              <a:srgbClr val="EA5B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/>
            </a:p>
          </p:txBody>
        </p:sp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CE0F582C-12C4-4F3D-B433-D1C481995E17}"/>
                </a:ext>
              </a:extLst>
            </p:cNvPr>
            <p:cNvSpPr/>
            <p:nvPr/>
          </p:nvSpPr>
          <p:spPr>
            <a:xfrm>
              <a:off x="4419600" y="0"/>
              <a:ext cx="2213610" cy="35560"/>
            </a:xfrm>
            <a:prstGeom prst="rect">
              <a:avLst/>
            </a:prstGeom>
            <a:solidFill>
              <a:srgbClr val="B625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/>
            </a:p>
          </p:txBody>
        </p:sp>
      </p:grpSp>
      <p:sp>
        <p:nvSpPr>
          <p:cNvPr id="2" name="Textfeld 1">
            <a:extLst>
              <a:ext uri="{FF2B5EF4-FFF2-40B4-BE49-F238E27FC236}">
                <a16:creationId xmlns:a16="http://schemas.microsoft.com/office/drawing/2014/main" id="{65581FF3-40F6-49F7-8029-A0B90507A3E4}"/>
              </a:ext>
            </a:extLst>
          </p:cNvPr>
          <p:cNvSpPr txBox="1"/>
          <p:nvPr/>
        </p:nvSpPr>
        <p:spPr>
          <a:xfrm>
            <a:off x="8943098" y="208196"/>
            <a:ext cx="2913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accent2"/>
                </a:solidFill>
              </a:rPr>
              <a:t>1. Datensatz und Datentypen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0D55FA4E-E2E8-436A-B484-835042330D3F}"/>
              </a:ext>
            </a:extLst>
          </p:cNvPr>
          <p:cNvSpPr txBox="1"/>
          <p:nvPr/>
        </p:nvSpPr>
        <p:spPr>
          <a:xfrm>
            <a:off x="3445287" y="577528"/>
            <a:ext cx="4569777" cy="5632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Set aller Image Hashes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Dictionary aller Image </a:t>
            </a:r>
            <a:r>
              <a:rPr lang="de-DE" dirty="0" err="1"/>
              <a:t>Paths</a:t>
            </a:r>
            <a:r>
              <a:rPr lang="de-DE" dirty="0"/>
              <a:t> mit Hashes als </a:t>
            </a:r>
            <a:r>
              <a:rPr lang="de-DE" dirty="0" err="1"/>
              <a:t>key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8B0903C-0ACD-5454-F890-CD75E3CDB3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7286" y="1077253"/>
            <a:ext cx="5004259" cy="504339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5500C451-0F18-520C-F13B-0BBCB8AC502F}"/>
              </a:ext>
            </a:extLst>
          </p:cNvPr>
          <p:cNvSpPr txBox="1"/>
          <p:nvPr/>
        </p:nvSpPr>
        <p:spPr>
          <a:xfrm>
            <a:off x="8610600" y="724262"/>
            <a:ext cx="3218848" cy="95102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de-DE" dirty="0"/>
              <a:t>Vorteil:</a:t>
            </a:r>
          </a:p>
          <a:p>
            <a:pPr marL="742950" lvl="1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de-DE" dirty="0"/>
              <a:t>Ermöglicht mit Laufzeit von </a:t>
            </a:r>
            <a:r>
              <a:rPr lang="de-DE" dirty="0">
                <a:sym typeface="Symbol" panose="05050102010706020507" pitchFamily="18" charset="2"/>
              </a:rPr>
              <a:t>(1) den Image Path eines Bildes anhand seines Hashes zu ermitteln</a:t>
            </a:r>
          </a:p>
          <a:p>
            <a:pPr marL="742950" lvl="1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de-DE" dirty="0">
              <a:sym typeface="Symbol" panose="05050102010706020507" pitchFamily="18" charset="2"/>
            </a:endParaRPr>
          </a:p>
          <a:p>
            <a:pPr marL="28575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de-DE" dirty="0">
                <a:sym typeface="Symbol" panose="05050102010706020507" pitchFamily="18" charset="2"/>
              </a:rPr>
              <a:t>Nachteil:</a:t>
            </a:r>
          </a:p>
          <a:p>
            <a:pPr marL="742950" lvl="1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de-DE" dirty="0"/>
              <a:t>Problem, wenn mehrere Bilder mit gleichem Hash im Image Ordner sind</a:t>
            </a:r>
          </a:p>
          <a:p>
            <a:pPr marL="742950" lvl="1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de-DE" dirty="0"/>
              <a:t>Relevant für </a:t>
            </a:r>
            <a:r>
              <a:rPr lang="de-DE" dirty="0" err="1"/>
              <a:t>get</a:t>
            </a:r>
            <a:r>
              <a:rPr lang="de-DE" dirty="0"/>
              <a:t>()-Methode mit Laufzeit </a:t>
            </a:r>
            <a:r>
              <a:rPr lang="de-DE" dirty="0">
                <a:sym typeface="Symbol" panose="05050102010706020507" pitchFamily="18" charset="2"/>
              </a:rPr>
              <a:t>(1) </a:t>
            </a:r>
            <a:endParaRPr lang="de-DE" dirty="0"/>
          </a:p>
          <a:p>
            <a:pPr marL="28575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pic>
        <p:nvPicPr>
          <p:cNvPr id="7" name="Grafik 6" descr="Ein Bild, das Text, Katze, Screenshot enthält.&#10;&#10;Automatisch generierte Beschreibung">
            <a:extLst>
              <a:ext uri="{FF2B5EF4-FFF2-40B4-BE49-F238E27FC236}">
                <a16:creationId xmlns:a16="http://schemas.microsoft.com/office/drawing/2014/main" id="{17E7E54C-8C5C-36FA-3E9A-AAC96FA1ED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342" y="2213412"/>
            <a:ext cx="5007203" cy="1004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740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4000">
              <a:schemeClr val="accent2"/>
            </a:gs>
            <a:gs pos="60000">
              <a:srgbClr val="A178B0"/>
            </a:gs>
            <a:gs pos="88000">
              <a:schemeClr val="accent1"/>
            </a:gs>
          </a:gsLst>
          <a:lin ang="135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5C5C93C0-A9A6-44B2-A746-57A4146A2C04}"/>
              </a:ext>
            </a:extLst>
          </p:cNvPr>
          <p:cNvSpPr/>
          <p:nvPr/>
        </p:nvSpPr>
        <p:spPr>
          <a:xfrm>
            <a:off x="3173146" y="0"/>
            <a:ext cx="9008286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/>
              <a:t>Set: imageHashSet</a:t>
            </a:r>
            <a:endParaRPr lang="de-DE" dirty="0"/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B41C5DBA-64A1-4A52-9526-DA5A86E802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34" y="3215468"/>
            <a:ext cx="3043550" cy="486364"/>
          </a:xfrm>
        </p:spPr>
        <p:txBody>
          <a:bodyPr>
            <a:noAutofit/>
          </a:bodyPr>
          <a:lstStyle/>
          <a:p>
            <a:r>
              <a:rPr lang="de-DE" sz="2400" b="1" dirty="0">
                <a:solidFill>
                  <a:schemeClr val="bg1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</a:rPr>
              <a:t>Genutzte Datentypen – AVL Baum</a:t>
            </a:r>
            <a:endParaRPr lang="de-DE" sz="2400" b="1" dirty="0">
              <a:effectLst>
                <a:innerShdw blurRad="63500" dist="50800">
                  <a:prstClr val="black">
                    <a:alpha val="50000"/>
                  </a:prstClr>
                </a:innerShdw>
              </a:effectLst>
            </a:endParaRPr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C7EB80DD-5EE4-478A-9BB2-6C224BEC18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45287" y="724262"/>
            <a:ext cx="7508759" cy="5064570"/>
          </a:xfrm>
          <a:solidFill>
            <a:schemeClr val="bg1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endParaRPr lang="de-DE" sz="1800" kern="150">
              <a:solidFill>
                <a:srgbClr val="353536"/>
              </a:solidFill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de-DE" sz="1800" kern="150">
              <a:solidFill>
                <a:srgbClr val="353536"/>
              </a:solidFill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de-DE" sz="1800" kern="150">
              <a:solidFill>
                <a:srgbClr val="353536"/>
              </a:solidFill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de-DE" sz="1800" kern="150">
              <a:solidFill>
                <a:srgbClr val="353536"/>
              </a:solidFill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de-DE" sz="1800" kern="150">
              <a:solidFill>
                <a:srgbClr val="353536"/>
              </a:solidFill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de-DE" sz="1800" kern="150">
              <a:solidFill>
                <a:srgbClr val="353536"/>
              </a:solidFill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de-DE" sz="1800" kern="150">
              <a:solidFill>
                <a:srgbClr val="353536"/>
              </a:solidFill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de-DE" sz="1800" kern="150">
              <a:solidFill>
                <a:srgbClr val="353536"/>
              </a:solidFill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de-DE" sz="1800" kern="150">
              <a:solidFill>
                <a:srgbClr val="353536"/>
              </a:solidFill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de-DE" sz="1800" kern="150">
              <a:solidFill>
                <a:srgbClr val="353536"/>
              </a:solidFill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de-DE" sz="1800" kern="150">
              <a:solidFill>
                <a:srgbClr val="353536"/>
              </a:solidFill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de-DE" sz="1800" kern="150" dirty="0">
              <a:solidFill>
                <a:srgbClr val="353536"/>
              </a:solidFill>
              <a:latin typeface="Times New Roman" panose="02020603050405020304" pitchFamily="18" charset="0"/>
              <a:ea typeface="Andale Sans UI"/>
              <a:cs typeface="Tahoma" panose="020B0604030504040204" pitchFamily="34" charset="0"/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1283F55-50A3-4B5C-B90E-05C60461FA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C55D2-2FE0-42DA-BA33-A5AAE8282E83}" type="slidenum">
              <a:rPr lang="de-DE" smtClean="0">
                <a:solidFill>
                  <a:schemeClr val="tx1"/>
                </a:solidFill>
              </a:rPr>
              <a:t>8</a:t>
            </a:fld>
            <a:endParaRPr lang="de-DE" dirty="0">
              <a:solidFill>
                <a:schemeClr val="tx1"/>
              </a:solidFill>
            </a:endParaRP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A58AEF72-1879-4EAD-A685-42E1CB30E4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046" y="203270"/>
            <a:ext cx="1222283" cy="7211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D8313D31-9B82-4B14-83E8-51F35470266D}"/>
              </a:ext>
            </a:extLst>
          </p:cNvPr>
          <p:cNvGrpSpPr/>
          <p:nvPr/>
        </p:nvGrpSpPr>
        <p:grpSpPr>
          <a:xfrm>
            <a:off x="129596" y="3750212"/>
            <a:ext cx="2716502" cy="47552"/>
            <a:chOff x="0" y="0"/>
            <a:chExt cx="6633210" cy="36000"/>
          </a:xfrm>
        </p:grpSpPr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CD47A385-9DFA-49FC-B31C-4D4D6BCD233C}"/>
                </a:ext>
              </a:extLst>
            </p:cNvPr>
            <p:cNvSpPr/>
            <p:nvPr/>
          </p:nvSpPr>
          <p:spPr>
            <a:xfrm>
              <a:off x="0" y="0"/>
              <a:ext cx="2214000" cy="36000"/>
            </a:xfrm>
            <a:prstGeom prst="rect">
              <a:avLst/>
            </a:prstGeom>
            <a:solidFill>
              <a:srgbClr val="C60C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/>
            </a:p>
          </p:txBody>
        </p:sp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76E57EB2-08A3-418A-95AE-D6D750C7F006}"/>
                </a:ext>
              </a:extLst>
            </p:cNvPr>
            <p:cNvSpPr/>
            <p:nvPr/>
          </p:nvSpPr>
          <p:spPr>
            <a:xfrm>
              <a:off x="2209800" y="0"/>
              <a:ext cx="2213610" cy="35560"/>
            </a:xfrm>
            <a:prstGeom prst="rect">
              <a:avLst/>
            </a:prstGeom>
            <a:solidFill>
              <a:srgbClr val="EA5B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/>
            </a:p>
          </p:txBody>
        </p:sp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CE0F582C-12C4-4F3D-B433-D1C481995E17}"/>
                </a:ext>
              </a:extLst>
            </p:cNvPr>
            <p:cNvSpPr/>
            <p:nvPr/>
          </p:nvSpPr>
          <p:spPr>
            <a:xfrm>
              <a:off x="4419600" y="0"/>
              <a:ext cx="2213610" cy="35560"/>
            </a:xfrm>
            <a:prstGeom prst="rect">
              <a:avLst/>
            </a:prstGeom>
            <a:solidFill>
              <a:srgbClr val="B625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/>
            </a:p>
          </p:txBody>
        </p:sp>
      </p:grpSp>
      <p:sp>
        <p:nvSpPr>
          <p:cNvPr id="2" name="Textfeld 1">
            <a:extLst>
              <a:ext uri="{FF2B5EF4-FFF2-40B4-BE49-F238E27FC236}">
                <a16:creationId xmlns:a16="http://schemas.microsoft.com/office/drawing/2014/main" id="{65581FF3-40F6-49F7-8029-A0B90507A3E4}"/>
              </a:ext>
            </a:extLst>
          </p:cNvPr>
          <p:cNvSpPr txBox="1"/>
          <p:nvPr/>
        </p:nvSpPr>
        <p:spPr>
          <a:xfrm>
            <a:off x="8943098" y="208196"/>
            <a:ext cx="1949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accent2"/>
                </a:solidFill>
              </a:rPr>
              <a:t>1. Unser Datensatz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0D55FA4E-E2E8-436A-B484-835042330D3F}"/>
              </a:ext>
            </a:extLst>
          </p:cNvPr>
          <p:cNvSpPr txBox="1"/>
          <p:nvPr/>
        </p:nvSpPr>
        <p:spPr>
          <a:xfrm>
            <a:off x="3445287" y="577528"/>
            <a:ext cx="4569777" cy="75713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Set aller Image Hashes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Dictionary aller Image </a:t>
            </a:r>
            <a:r>
              <a:rPr lang="de-DE" dirty="0" err="1"/>
              <a:t>Paths</a:t>
            </a:r>
            <a:r>
              <a:rPr lang="de-DE" dirty="0"/>
              <a:t> mit Hashes als </a:t>
            </a:r>
            <a:r>
              <a:rPr lang="de-DE" dirty="0" err="1"/>
              <a:t>key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AVL </a:t>
            </a:r>
            <a:r>
              <a:rPr lang="de-DE" dirty="0" err="1"/>
              <a:t>Tree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8B0903C-0ACD-5454-F890-CD75E3CDB3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7286" y="1077253"/>
            <a:ext cx="5004259" cy="504339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5500C451-0F18-520C-F13B-0BBCB8AC502F}"/>
              </a:ext>
            </a:extLst>
          </p:cNvPr>
          <p:cNvSpPr txBox="1"/>
          <p:nvPr/>
        </p:nvSpPr>
        <p:spPr>
          <a:xfrm>
            <a:off x="8594607" y="493206"/>
            <a:ext cx="3218848" cy="106490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de-DE" sz="1600" dirty="0"/>
              <a:t>Vorteil:</a:t>
            </a:r>
          </a:p>
          <a:p>
            <a:pPr marL="742950" lvl="1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de-DE" sz="1600" dirty="0"/>
              <a:t>Ermöglicht mit Laufzeit von </a:t>
            </a:r>
            <a:r>
              <a:rPr lang="de-DE" sz="1600" dirty="0">
                <a:sym typeface="Symbol" panose="05050102010706020507" pitchFamily="18" charset="2"/>
              </a:rPr>
              <a:t>(log n) den Image Path eines gesuchten Bildes zu ermitteln</a:t>
            </a:r>
          </a:p>
          <a:p>
            <a:pPr marL="742950" lvl="1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de-DE" sz="1600" dirty="0">
                <a:sym typeface="Symbol" panose="05050102010706020507" pitchFamily="18" charset="2"/>
              </a:rPr>
              <a:t>Ermöglicht mehrere Pfade zu unterschiedlichen Bildern mit selben Hash zu speichern</a:t>
            </a:r>
          </a:p>
          <a:p>
            <a:pPr marL="742950" lvl="1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de-DE" sz="1600" dirty="0">
              <a:sym typeface="Symbol" panose="05050102010706020507" pitchFamily="18" charset="2"/>
            </a:endParaRPr>
          </a:p>
          <a:p>
            <a:pPr marL="28575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de-DE" sz="1600" dirty="0">
                <a:sym typeface="Symbol" panose="05050102010706020507" pitchFamily="18" charset="2"/>
              </a:rPr>
              <a:t>Nachteil:</a:t>
            </a:r>
          </a:p>
          <a:p>
            <a:pPr marL="742950" lvl="1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de-DE" sz="1600" dirty="0"/>
              <a:t>im AVL-Baum kann die Hamming-Distanz nicht genutzt werden, um zu entscheiden ob in den linken oder rechten Teilbaum gegangen wird.</a:t>
            </a:r>
          </a:p>
          <a:p>
            <a:pPr marL="742950" lvl="1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de-DE" sz="1600" dirty="0"/>
          </a:p>
          <a:p>
            <a:pPr marL="28575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de-DE" sz="1600" dirty="0"/>
              <a:t>Relevant für </a:t>
            </a:r>
            <a:r>
              <a:rPr lang="de-DE" sz="1600" dirty="0" err="1"/>
              <a:t>get</a:t>
            </a:r>
            <a:r>
              <a:rPr lang="de-DE" sz="1600" dirty="0"/>
              <a:t>()-Methode und </a:t>
            </a:r>
            <a:r>
              <a:rPr lang="de-DE" sz="1600" dirty="0" err="1"/>
              <a:t>getMostSimilar</a:t>
            </a:r>
            <a:r>
              <a:rPr lang="de-DE" sz="1600" dirty="0"/>
              <a:t>()-Methode mit Laufzeit von </a:t>
            </a:r>
            <a:r>
              <a:rPr lang="de-DE" sz="1600" dirty="0">
                <a:sym typeface="Symbol" panose="05050102010706020507" pitchFamily="18" charset="2"/>
              </a:rPr>
              <a:t>(log n) </a:t>
            </a:r>
            <a:endParaRPr lang="de-DE" sz="1600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pic>
        <p:nvPicPr>
          <p:cNvPr id="7" name="Grafik 6" descr="Ein Bild, das Text, Katze, Screenshot enthält.&#10;&#10;Automatisch generierte Beschreibung">
            <a:extLst>
              <a:ext uri="{FF2B5EF4-FFF2-40B4-BE49-F238E27FC236}">
                <a16:creationId xmlns:a16="http://schemas.microsoft.com/office/drawing/2014/main" id="{17E7E54C-8C5C-36FA-3E9A-AAC96FA1ED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342" y="2213412"/>
            <a:ext cx="5007203" cy="1004921"/>
          </a:xfrm>
          <a:prstGeom prst="rect">
            <a:avLst/>
          </a:prstGeom>
        </p:spPr>
      </p:pic>
      <p:pic>
        <p:nvPicPr>
          <p:cNvPr id="3" name="Grafik 2" descr="Ein Bild, das Text, Katze, verschieden, Screenshot enthält.&#10;&#10;Automatisch generierte Beschreibung">
            <a:extLst>
              <a:ext uri="{FF2B5EF4-FFF2-40B4-BE49-F238E27FC236}">
                <a16:creationId xmlns:a16="http://schemas.microsoft.com/office/drawing/2014/main" id="{0097DE1B-9734-8E53-6E89-7B550EF941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6240" y="3773086"/>
            <a:ext cx="5005305" cy="2661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59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4000">
              <a:schemeClr val="accent2"/>
            </a:gs>
            <a:gs pos="60000">
              <a:srgbClr val="A178B0"/>
            </a:gs>
            <a:gs pos="88000">
              <a:schemeClr val="accent1"/>
            </a:gs>
          </a:gsLst>
          <a:lin ang="135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>
            <a:extLst>
              <a:ext uri="{FF2B5EF4-FFF2-40B4-BE49-F238E27FC236}">
                <a16:creationId xmlns:a16="http://schemas.microsoft.com/office/drawing/2014/main" id="{B41C5DBA-64A1-4A52-9526-DA5A86E802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7271" y="2766218"/>
            <a:ext cx="7757452" cy="1325563"/>
          </a:xfrm>
        </p:spPr>
        <p:txBody>
          <a:bodyPr>
            <a:normAutofit fontScale="90000"/>
          </a:bodyPr>
          <a:lstStyle/>
          <a:p>
            <a:r>
              <a:rPr lang="de-DE" sz="4900" b="1" dirty="0">
                <a:solidFill>
                  <a:schemeClr val="bg1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</a:rPr>
              <a:t>2. Implementation der Methoden</a:t>
            </a:r>
            <a:br>
              <a:rPr lang="de-DE" dirty="0">
                <a:solidFill>
                  <a:schemeClr val="bg1"/>
                </a:solidFill>
              </a:rPr>
            </a:b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1283F55-50A3-4B5C-B90E-05C60461FA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C55D2-2FE0-42DA-BA33-A5AAE8282E83}" type="slidenum">
              <a:rPr lang="de-DE" smtClean="0">
                <a:solidFill>
                  <a:schemeClr val="tx1"/>
                </a:solidFill>
              </a:rPr>
              <a:t>9</a:t>
            </a:fld>
            <a:endParaRPr lang="de-DE" dirty="0">
              <a:solidFill>
                <a:schemeClr val="tx1"/>
              </a:solidFill>
            </a:endParaRP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A58AEF72-1879-4EAD-A685-42E1CB30E4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2658" y="323410"/>
            <a:ext cx="1222283" cy="7211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D8313D31-9B82-4B14-83E8-51F35470266D}"/>
              </a:ext>
            </a:extLst>
          </p:cNvPr>
          <p:cNvGrpSpPr/>
          <p:nvPr/>
        </p:nvGrpSpPr>
        <p:grpSpPr>
          <a:xfrm>
            <a:off x="4201009" y="3439956"/>
            <a:ext cx="3789977" cy="45719"/>
            <a:chOff x="0" y="0"/>
            <a:chExt cx="6633210" cy="36000"/>
          </a:xfrm>
        </p:grpSpPr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CD47A385-9DFA-49FC-B31C-4D4D6BCD233C}"/>
                </a:ext>
              </a:extLst>
            </p:cNvPr>
            <p:cNvSpPr/>
            <p:nvPr/>
          </p:nvSpPr>
          <p:spPr>
            <a:xfrm>
              <a:off x="0" y="0"/>
              <a:ext cx="2214000" cy="36000"/>
            </a:xfrm>
            <a:prstGeom prst="rect">
              <a:avLst/>
            </a:prstGeom>
            <a:solidFill>
              <a:srgbClr val="C60C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/>
            </a:p>
          </p:txBody>
        </p:sp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76E57EB2-08A3-418A-95AE-D6D750C7F006}"/>
                </a:ext>
              </a:extLst>
            </p:cNvPr>
            <p:cNvSpPr/>
            <p:nvPr/>
          </p:nvSpPr>
          <p:spPr>
            <a:xfrm>
              <a:off x="2209800" y="0"/>
              <a:ext cx="2213610" cy="35560"/>
            </a:xfrm>
            <a:prstGeom prst="rect">
              <a:avLst/>
            </a:prstGeom>
            <a:solidFill>
              <a:srgbClr val="EA5B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/>
            </a:p>
          </p:txBody>
        </p:sp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CE0F582C-12C4-4F3D-B433-D1C481995E17}"/>
                </a:ext>
              </a:extLst>
            </p:cNvPr>
            <p:cNvSpPr/>
            <p:nvPr/>
          </p:nvSpPr>
          <p:spPr>
            <a:xfrm>
              <a:off x="4419600" y="0"/>
              <a:ext cx="2213610" cy="35560"/>
            </a:xfrm>
            <a:prstGeom prst="rect">
              <a:avLst/>
            </a:prstGeom>
            <a:solidFill>
              <a:srgbClr val="B625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6331110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921</Words>
  <Application>Microsoft Office PowerPoint</Application>
  <PresentationFormat>Breitbild</PresentationFormat>
  <Paragraphs>366</Paragraphs>
  <Slides>26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26</vt:i4>
      </vt:variant>
    </vt:vector>
  </HeadingPairs>
  <TitlesOfParts>
    <vt:vector size="32" baseType="lpstr">
      <vt:lpstr>Arial</vt:lpstr>
      <vt:lpstr>Calibri</vt:lpstr>
      <vt:lpstr>Calibri Light</vt:lpstr>
      <vt:lpstr>Cambria Math</vt:lpstr>
      <vt:lpstr>Times New Roman</vt:lpstr>
      <vt:lpstr>Office</vt:lpstr>
      <vt:lpstr>Bildersuchmaschine</vt:lpstr>
      <vt:lpstr>Gliederung</vt:lpstr>
      <vt:lpstr>Einleitung</vt:lpstr>
      <vt:lpstr>1. Datensatz und Datentypen </vt:lpstr>
      <vt:lpstr>Cats vs Dogs </vt:lpstr>
      <vt:lpstr>Genutzte Datentypen</vt:lpstr>
      <vt:lpstr>Genutzte Datentypen – Hash Dictionary</vt:lpstr>
      <vt:lpstr>Genutzte Datentypen – AVL Baum</vt:lpstr>
      <vt:lpstr>2. Implementation der Methoden </vt:lpstr>
      <vt:lpstr>get()-Methode (1) </vt:lpstr>
      <vt:lpstr>get()-Methode (log n) </vt:lpstr>
      <vt:lpstr>getMostSimilar()-Methode (log n) </vt:lpstr>
      <vt:lpstr>3. Demonstration</vt:lpstr>
      <vt:lpstr>DEMO</vt:lpstr>
      <vt:lpstr>Fragen </vt:lpstr>
      <vt:lpstr>Fragen </vt:lpstr>
      <vt:lpstr>Fragen </vt:lpstr>
      <vt:lpstr>Fragen </vt:lpstr>
      <vt:lpstr>Fragen </vt:lpstr>
      <vt:lpstr>Vielen Dank</vt:lpstr>
      <vt:lpstr>Weitere Folien</vt:lpstr>
      <vt:lpstr>get()-Methode (log n) </vt:lpstr>
      <vt:lpstr>get()-Methode (log n) </vt:lpstr>
      <vt:lpstr>get()-Methode (log n) </vt:lpstr>
      <vt:lpstr>get()-Methode (log n) </vt:lpstr>
      <vt:lpstr>Vergleich mit anderen Hashmethoden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Marcel Khan (mkhan4)</dc:creator>
  <cp:lastModifiedBy>Kai Kawamura (kkawamur)</cp:lastModifiedBy>
  <cp:revision>129</cp:revision>
  <dcterms:created xsi:type="dcterms:W3CDTF">2021-06-15T10:11:23Z</dcterms:created>
  <dcterms:modified xsi:type="dcterms:W3CDTF">2022-11-28T13:18:22Z</dcterms:modified>
</cp:coreProperties>
</file>